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7" r:id="rId2"/>
    <p:sldId id="298"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3" r:id="rId25"/>
    <p:sldId id="282" r:id="rId26"/>
    <p:sldId id="285" r:id="rId27"/>
    <p:sldId id="284" r:id="rId28"/>
    <p:sldId id="293" r:id="rId29"/>
    <p:sldId id="286" r:id="rId30"/>
    <p:sldId id="287" r:id="rId31"/>
    <p:sldId id="288" r:id="rId32"/>
    <p:sldId id="289" r:id="rId33"/>
    <p:sldId id="290" r:id="rId34"/>
    <p:sldId id="291" r:id="rId35"/>
    <p:sldId id="292" r:id="rId36"/>
    <p:sldId id="294" r:id="rId37"/>
    <p:sldId id="295" r:id="rId38"/>
    <p:sldId id="296" r:id="rId39"/>
    <p:sldId id="297" r:id="rId4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1190" y="-92"/>
      </p:cViewPr>
      <p:guideLst>
        <p:guide orient="horz" pos="2160"/>
        <p:guide pos="2880"/>
      </p:guideLst>
    </p:cSldViewPr>
  </p:slideViewPr>
  <p:notesTextViewPr>
    <p:cViewPr>
      <p:scale>
        <a:sx n="1" d="1"/>
        <a:sy n="1" d="1"/>
      </p:scale>
      <p:origin x="0" y="0"/>
    </p:cViewPr>
  </p:notesTextViewPr>
  <p:notesViewPr>
    <p:cSldViewPr snapToGrid="0">
      <p:cViewPr varScale="1">
        <p:scale>
          <a:sx n="89" d="100"/>
          <a:sy n="89" d="100"/>
        </p:scale>
        <p:origin x="2016" y="8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91FE551E-439D-4183-95D0-31D066C4710D}" type="datetimeFigureOut">
              <a:rPr lang="en-US" smtClean="0"/>
              <a:pPr/>
              <a:t>01-Jun-16</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8F0B8C3E-314A-44BF-B808-7E6C05EB60C2}" type="slidenum">
              <a:rPr lang="en-US" smtClean="0"/>
              <a:pPr/>
              <a:t>‹#›</a:t>
            </a:fld>
            <a:endParaRPr lang="en-US"/>
          </a:p>
        </p:txBody>
      </p:sp>
    </p:spTree>
    <p:extLst>
      <p:ext uri="{BB962C8B-B14F-4D97-AF65-F5344CB8AC3E}">
        <p14:creationId xmlns:p14="http://schemas.microsoft.com/office/powerpoint/2010/main" xmlns="" val="128358798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36EB2C5-65AB-4B10-A0DA-AFD1597193A7}" type="datetimeFigureOut">
              <a:rPr lang="en-US" smtClean="0"/>
              <a:pPr/>
              <a:t>01-Jun-16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73EE80B-1828-433D-926A-11448EF4B971}" type="slidenum">
              <a:rPr lang="en-US" smtClean="0"/>
              <a:pPr/>
              <a:t>‹#›</a:t>
            </a:fld>
            <a:endParaRPr lang="en-US"/>
          </a:p>
        </p:txBody>
      </p:sp>
    </p:spTree>
    <p:extLst>
      <p:ext uri="{BB962C8B-B14F-4D97-AF65-F5344CB8AC3E}">
        <p14:creationId xmlns:p14="http://schemas.microsoft.com/office/powerpoint/2010/main" xmlns="" val="92512839"/>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6F70F4-9BB1-4272-A9AF-D2BFB15673D7}" type="datetime1">
              <a:rPr lang="en-US" smtClean="0"/>
              <a:pPr/>
              <a:t>01-Jun-16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388431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3C27A-FE85-43F9-8961-A0034BD9F565}" type="datetime1">
              <a:rPr lang="en-US" smtClean="0"/>
              <a:pPr/>
              <a:t>01-Jun-16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200152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98E136-FAB4-47DC-843E-F56BF7FFADE2}" type="datetime1">
              <a:rPr lang="en-US" smtClean="0"/>
              <a:pPr/>
              <a:t>01-Jun-16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17655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01-Jun-16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09641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63EDCF-1437-4702-BC3D-943991D7CA57}" type="datetime1">
              <a:rPr lang="en-US" smtClean="0"/>
              <a:pPr/>
              <a:t>01-Jun-16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427690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D3FC78-16B1-4E6C-92F9-86C5DA1825BF}" type="datetime1">
              <a:rPr lang="en-US" smtClean="0"/>
              <a:pPr/>
              <a:t>01-Jun-16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334263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BC2DE-10A6-4254-A293-F53231CFAA5F}" type="datetime1">
              <a:rPr lang="en-US" smtClean="0"/>
              <a:pPr/>
              <a:t>01-Jun-16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202064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8BB930-3D3E-42B9-8620-58EA93FE5F7E}" type="datetime1">
              <a:rPr lang="en-US" smtClean="0"/>
              <a:pPr/>
              <a:t>01-Jun-16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33816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01-Jun-16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92526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D6DBE0-6927-4188-8365-D4270CFDDF88}" type="datetime1">
              <a:rPr lang="en-US" smtClean="0"/>
              <a:pPr/>
              <a:t>01-Jun-16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145145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95CA53-B573-46F6-AE92-157BBA2A7345}" type="datetime1">
              <a:rPr lang="en-US" smtClean="0"/>
              <a:pPr/>
              <a:t>01-Jun-16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218359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BECF5-75ED-42DE-8674-3C83595CA975}" type="datetime1">
              <a:rPr lang="en-US" smtClean="0"/>
              <a:pPr/>
              <a:t>01-Jun-16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89981-98A1-46A1-A974-E9EEEE214712}" type="slidenum">
              <a:rPr lang="en-US" smtClean="0"/>
              <a:pPr/>
              <a:t>‹#›</a:t>
            </a:fld>
            <a:endParaRPr lang="en-US"/>
          </a:p>
        </p:txBody>
      </p:sp>
    </p:spTree>
    <p:extLst>
      <p:ext uri="{BB962C8B-B14F-4D97-AF65-F5344CB8AC3E}">
        <p14:creationId xmlns:p14="http://schemas.microsoft.com/office/powerpoint/2010/main" xmlns="" val="58889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eo-spatial.org/index.php?s=autori&amp;autor=Sorin%20Constantin" TargetMode="External"/><Relationship Id="rId2" Type="http://schemas.openxmlformats.org/officeDocument/2006/relationships/hyperlink" Target="http://www.geo-spatial.org/articole/modele-numerice-altitudinale-ale-terenului-disponibile-libe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235732"/>
            <a:ext cx="8707827" cy="537991"/>
          </a:xfrm>
        </p:spPr>
        <p:txBody>
          <a:bodyPr>
            <a:normAutofit/>
          </a:bodyPr>
          <a:lstStyle/>
          <a:p>
            <a:pPr>
              <a:lnSpc>
                <a:spcPct val="100000"/>
              </a:lnSpc>
              <a:spcBef>
                <a:spcPts val="0"/>
              </a:spcBef>
            </a:pPr>
            <a:r>
              <a:rPr lang="ro-RO" sz="1100" b="1" dirty="0">
                <a:latin typeface="+mn-lt"/>
                <a:cs typeface="Times New Roman" panose="02020603050405020304" pitchFamily="18" charset="0"/>
              </a:rPr>
              <a:t>	</a:t>
            </a:r>
            <a:r>
              <a:rPr lang="en-US" sz="1100" dirty="0">
                <a:latin typeface="+mn-lt"/>
                <a:cs typeface="Times New Roman" panose="02020603050405020304" pitchFamily="18" charset="0"/>
              </a:rPr>
              <a:t/>
            </a:r>
            <a:br>
              <a:rPr lang="en-US" sz="1100" dirty="0">
                <a:latin typeface="+mn-lt"/>
                <a:cs typeface="Times New Roman" panose="02020603050405020304" pitchFamily="18" charset="0"/>
              </a:rPr>
            </a:br>
            <a:endParaRPr lang="en-US" sz="1100" b="1" dirty="0">
              <a:latin typeface="+mn-lt"/>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lnSpc>
                <a:spcPct val="100000"/>
              </a:lnSpc>
              <a:spcBef>
                <a:spcPts val="0"/>
              </a:spcBef>
              <a:buNone/>
            </a:pPr>
            <a:endParaRPr lang="en-US" sz="1100" dirty="0" smtClean="0"/>
          </a:p>
          <a:p>
            <a:pPr marL="0" indent="0">
              <a:lnSpc>
                <a:spcPct val="100000"/>
              </a:lnSpc>
              <a:spcBef>
                <a:spcPts val="0"/>
              </a:spcBef>
              <a:buNone/>
            </a:pPr>
            <a:endParaRPr lang="en-US" sz="1100" dirty="0" smtClean="0"/>
          </a:p>
          <a:p>
            <a:pPr algn="ctr">
              <a:buNone/>
            </a:pPr>
            <a:r>
              <a:rPr lang="en-GB" sz="2000" b="1" dirty="0" smtClean="0"/>
              <a:t>SEMINAR</a:t>
            </a:r>
            <a:endParaRPr lang="ro-RO" sz="2000" dirty="0" smtClean="0"/>
          </a:p>
          <a:p>
            <a:pPr algn="ctr">
              <a:buNone/>
            </a:pPr>
            <a:r>
              <a:rPr lang="en-GB" sz="2000" b="1" dirty="0" smtClean="0"/>
              <a:t>PLANURILE DE CALITATEA AERULUI</a:t>
            </a:r>
            <a:endParaRPr lang="ro-RO" sz="2000" dirty="0" smtClean="0"/>
          </a:p>
          <a:p>
            <a:pPr algn="ctr">
              <a:buFontTx/>
              <a:buChar char="-"/>
            </a:pPr>
            <a:r>
              <a:rPr lang="en-GB" sz="2000" b="1" dirty="0" err="1" smtClean="0"/>
              <a:t>Legislatie</a:t>
            </a:r>
            <a:r>
              <a:rPr lang="en-GB" sz="2000" b="1" dirty="0" smtClean="0"/>
              <a:t> </a:t>
            </a:r>
            <a:r>
              <a:rPr lang="en-GB" sz="2000" b="1" dirty="0" err="1" smtClean="0"/>
              <a:t>si</a:t>
            </a:r>
            <a:r>
              <a:rPr lang="en-GB" sz="2000" b="1" dirty="0" smtClean="0"/>
              <a:t> </a:t>
            </a:r>
            <a:r>
              <a:rPr lang="en-GB" sz="2000" b="1" dirty="0" err="1" smtClean="0"/>
              <a:t>metodologie</a:t>
            </a:r>
            <a:r>
              <a:rPr lang="en-GB" sz="2000" b="1" dirty="0" smtClean="0"/>
              <a:t> de </a:t>
            </a:r>
            <a:r>
              <a:rPr lang="en-GB" sz="2000" b="1" dirty="0" err="1" smtClean="0"/>
              <a:t>elaborare</a:t>
            </a:r>
            <a:r>
              <a:rPr lang="en-GB" sz="2000" b="1" dirty="0" smtClean="0"/>
              <a:t> </a:t>
            </a:r>
            <a:r>
              <a:rPr lang="en-GB" sz="2000" b="1" dirty="0" smtClean="0"/>
              <a:t>–</a:t>
            </a:r>
            <a:endParaRPr lang="ro-RO" sz="2000" dirty="0" smtClean="0"/>
          </a:p>
          <a:p>
            <a:pPr algn="ctr">
              <a:buNone/>
            </a:pPr>
            <a:r>
              <a:rPr lang="en-GB" sz="1800" smtClean="0"/>
              <a:t>25 </a:t>
            </a:r>
            <a:r>
              <a:rPr lang="en-GB" sz="1800" dirty="0" smtClean="0"/>
              <a:t>MAI 2016, Timisoara</a:t>
            </a:r>
            <a:endParaRPr lang="ro-RO" sz="1800" dirty="0" smtClean="0"/>
          </a:p>
          <a:p>
            <a:pPr marL="0" indent="0" algn="ctr">
              <a:lnSpc>
                <a:spcPct val="100000"/>
              </a:lnSpc>
              <a:spcBef>
                <a:spcPts val="0"/>
              </a:spcBef>
              <a:buNone/>
            </a:pPr>
            <a:endParaRPr lang="en-US" sz="2000" dirty="0" smtClean="0"/>
          </a:p>
          <a:p>
            <a:pPr marL="0" indent="0" algn="ctr">
              <a:lnSpc>
                <a:spcPct val="100000"/>
              </a:lnSpc>
              <a:spcBef>
                <a:spcPts val="0"/>
              </a:spcBef>
              <a:buNone/>
            </a:pPr>
            <a:endParaRPr lang="en-US" sz="2000" dirty="0" smtClean="0"/>
          </a:p>
          <a:p>
            <a:pPr marL="0" indent="0" algn="ctr">
              <a:lnSpc>
                <a:spcPct val="100000"/>
              </a:lnSpc>
              <a:spcBef>
                <a:spcPts val="0"/>
              </a:spcBef>
              <a:buNone/>
            </a:pPr>
            <a:endParaRPr lang="en-US" sz="2000" dirty="0" smtClean="0"/>
          </a:p>
          <a:p>
            <a:pPr marL="0" indent="0" algn="ctr">
              <a:lnSpc>
                <a:spcPct val="100000"/>
              </a:lnSpc>
              <a:spcBef>
                <a:spcPts val="0"/>
              </a:spcBef>
              <a:buNone/>
            </a:pPr>
            <a:r>
              <a:rPr lang="ro-RO" sz="2000" b="1" dirty="0" smtClean="0"/>
              <a:t>STUDIU </a:t>
            </a:r>
            <a:r>
              <a:rPr lang="ro-RO" sz="2000" b="1" dirty="0"/>
              <a:t>DE CALITATE A </a:t>
            </a:r>
            <a:r>
              <a:rPr lang="ro-RO" sz="2000" b="1" dirty="0" smtClean="0"/>
              <a:t>AERULUI</a:t>
            </a:r>
            <a:r>
              <a:rPr lang="en-US" sz="2000" b="1" dirty="0" smtClean="0"/>
              <a:t> IN JUDETUL MARAMURES</a:t>
            </a:r>
          </a:p>
          <a:p>
            <a:pPr marL="0" indent="0" algn="ctr">
              <a:lnSpc>
                <a:spcPct val="100000"/>
              </a:lnSpc>
              <a:spcBef>
                <a:spcPts val="0"/>
              </a:spcBef>
              <a:buNone/>
            </a:pPr>
            <a:endParaRPr lang="en-US" sz="2000" dirty="0" smtClean="0"/>
          </a:p>
          <a:p>
            <a:pPr marL="0" indent="0" algn="ctr">
              <a:lnSpc>
                <a:spcPct val="100000"/>
              </a:lnSpc>
              <a:spcBef>
                <a:spcPts val="0"/>
              </a:spcBef>
              <a:buNone/>
            </a:pPr>
            <a:r>
              <a:rPr lang="en-US" sz="2000" dirty="0" smtClean="0"/>
              <a:t>Gabriela Pop – </a:t>
            </a:r>
            <a:r>
              <a:rPr lang="en-US" sz="2000" dirty="0" err="1" smtClean="0"/>
              <a:t>Consiliul</a:t>
            </a:r>
            <a:r>
              <a:rPr lang="en-US" sz="2000" dirty="0" smtClean="0"/>
              <a:t> </a:t>
            </a:r>
            <a:r>
              <a:rPr lang="en-US" sz="2000" dirty="0" err="1" smtClean="0"/>
              <a:t>Judetean</a:t>
            </a:r>
            <a:r>
              <a:rPr lang="en-US" sz="2000" dirty="0" smtClean="0"/>
              <a:t> </a:t>
            </a:r>
            <a:r>
              <a:rPr lang="en-US" sz="2000" dirty="0" err="1" smtClean="0"/>
              <a:t>Maramures</a:t>
            </a:r>
            <a:endParaRPr lang="en-US" sz="2000" dirty="0" smtClean="0"/>
          </a:p>
          <a:p>
            <a:pPr marL="0" indent="0" algn="ctr">
              <a:lnSpc>
                <a:spcPct val="100000"/>
              </a:lnSpc>
              <a:spcBef>
                <a:spcPts val="0"/>
              </a:spcBef>
              <a:buNone/>
            </a:pPr>
            <a:r>
              <a:rPr lang="en-US" sz="2000" dirty="0" smtClean="0"/>
              <a:t>Marius </a:t>
            </a:r>
            <a:r>
              <a:rPr lang="en-US" sz="2000" dirty="0" err="1" smtClean="0"/>
              <a:t>Pascu</a:t>
            </a:r>
            <a:r>
              <a:rPr lang="en-US" sz="2000" dirty="0" smtClean="0"/>
              <a:t> – elaborator </a:t>
            </a:r>
            <a:r>
              <a:rPr lang="en-US" sz="2000" dirty="0" err="1" smtClean="0"/>
              <a:t>studiu</a:t>
            </a:r>
            <a:endParaRPr lang="en-US" sz="2000" dirty="0"/>
          </a:p>
          <a:p>
            <a:pPr>
              <a:lnSpc>
                <a:spcPct val="100000"/>
              </a:lnSpc>
              <a:spcBef>
                <a:spcPts val="0"/>
              </a:spcBef>
            </a:pPr>
            <a:endParaRPr lang="en-US" sz="1100" dirty="0">
              <a:cs typeface="Times New Roman" panose="02020603050405020304" pitchFamily="18" charset="0"/>
            </a:endParaRPr>
          </a:p>
        </p:txBody>
      </p:sp>
    </p:spTree>
    <p:extLst>
      <p:ext uri="{BB962C8B-B14F-4D97-AF65-F5344CB8AC3E}">
        <p14:creationId xmlns:p14="http://schemas.microsoft.com/office/powerpoint/2010/main" xmlns="" val="157463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cs typeface="Times New Roman" panose="02020603050405020304" pitchFamily="18" charset="0"/>
              </a:rPr>
              <a:t>În județul Maramureș datorită sistemului de rețea de cale ferată ( în special datorită lipsei de conexiune feroviară directă între Maramureșul istoric și zona de vest a județului ) există o clară lipsă de </a:t>
            </a:r>
            <a:r>
              <a:rPr lang="ro-RO" sz="1200" dirty="0" err="1">
                <a:cs typeface="Times New Roman" panose="02020603050405020304" pitchFamily="18" charset="0"/>
              </a:rPr>
              <a:t>competitivittate</a:t>
            </a:r>
            <a:r>
              <a:rPr lang="ro-RO" sz="1200" dirty="0">
                <a:cs typeface="Times New Roman" panose="02020603050405020304" pitchFamily="18" charset="0"/>
              </a:rPr>
              <a:t> între modurile de transport și cererea tot mai mare pentru transportul rutier.</a:t>
            </a:r>
            <a:endParaRPr lang="en-US" sz="1200" dirty="0">
              <a:cs typeface="Times New Roman" panose="02020603050405020304" pitchFamily="18" charset="0"/>
            </a:endParaRPr>
          </a:p>
          <a:p>
            <a:pPr marL="0" indent="0">
              <a:buNone/>
            </a:pPr>
            <a:r>
              <a:rPr lang="ro-RO" sz="1200" dirty="0">
                <a:cs typeface="Times New Roman" panose="02020603050405020304" pitchFamily="18" charset="0"/>
              </a:rPr>
              <a:t> Lipsa variantelor de ocolire a localităților și inexistența de autostrăzi și drumuri expres în județul Maramureș coroborată cu șantierele existente și cu starea de degradare a altor tronsoane de drum conduc la o viteză medie de transport scăzută și necesitatea frecventă de accelerare și frânare, astfel că se înregistrează timpi crescuți de călătorie și cantități ridicate de emisii în atmosferă.</a:t>
            </a:r>
            <a:endParaRPr lang="en-US" sz="1200" dirty="0">
              <a:cs typeface="Times New Roman" panose="02020603050405020304" pitchFamily="18" charset="0"/>
            </a:endParaRPr>
          </a:p>
          <a:p>
            <a:pPr marL="0" indent="0">
              <a:buNone/>
            </a:pPr>
            <a:r>
              <a:rPr lang="ro-RO" sz="1200" dirty="0">
                <a:cs typeface="Times New Roman" panose="02020603050405020304" pitchFamily="18" charset="0"/>
              </a:rPr>
              <a:t> 08 - ALTE SURSE MOBILE ŞI UTILAJE  la momentul actual sursă importantă având în vedere densitatea șantierelor în județ.</a:t>
            </a:r>
            <a:endParaRPr lang="en-US" sz="1200" dirty="0">
              <a:cs typeface="Times New Roman" panose="02020603050405020304" pitchFamily="18" charset="0"/>
            </a:endParaRPr>
          </a:p>
          <a:p>
            <a:pPr marL="0" indent="0">
              <a:buNone/>
            </a:pPr>
            <a:r>
              <a:rPr lang="ro-RO" sz="1200" dirty="0">
                <a:cs typeface="Times New Roman" panose="02020603050405020304" pitchFamily="18" charset="0"/>
              </a:rPr>
              <a:t> 09 – TRATAREA ŞI DEPOZITAREA DEŞEURILOR </a:t>
            </a:r>
            <a:endParaRPr lang="en-US" sz="1200" dirty="0">
              <a:cs typeface="Times New Roman" panose="02020603050405020304" pitchFamily="18" charset="0"/>
            </a:endParaRPr>
          </a:p>
          <a:p>
            <a:pPr marL="0" indent="0">
              <a:buNone/>
            </a:pPr>
            <a:r>
              <a:rPr lang="ro-RO" sz="1200" dirty="0">
                <a:cs typeface="Times New Roman" panose="02020603050405020304" pitchFamily="18" charset="0"/>
              </a:rPr>
              <a:t>În județ este în curs de implementare SIMD în cadrul căruia este în construcție un nou depozit ecologic și se va realiza închiderea depozitelor existente neconforme.</a:t>
            </a:r>
            <a:endParaRPr lang="en-US" sz="1200" dirty="0">
              <a:cs typeface="Times New Roman" panose="02020603050405020304" pitchFamily="18" charset="0"/>
            </a:endParaRPr>
          </a:p>
          <a:p>
            <a:pPr marL="0" indent="0">
              <a:buNone/>
            </a:pPr>
            <a:r>
              <a:rPr lang="ro-RO" sz="1200" dirty="0">
                <a:cs typeface="Times New Roman" panose="02020603050405020304" pitchFamily="18" charset="0"/>
              </a:rPr>
              <a:t> 10 - AGRICULTURĂ pondere emisiilor este în creștere având în vedere și declinul celorlalte activități care reprezintă surse de poluare a aerului în județul Maramureș însă cu potențial limitat având în vedere bilanțul tipurilor de ocupare a suprafeței în județ.</a:t>
            </a:r>
            <a:endParaRPr lang="en-US" sz="1200" dirty="0">
              <a:cs typeface="Times New Roman" panose="02020603050405020304" pitchFamily="18" charset="0"/>
            </a:endParaRPr>
          </a:p>
          <a:p>
            <a:pPr marL="0" indent="0">
              <a:buNone/>
            </a:pPr>
            <a:r>
              <a:rPr lang="ro-RO" sz="1200" dirty="0">
                <a:cs typeface="Times New Roman" panose="02020603050405020304" pitchFamily="18" charset="0"/>
              </a:rPr>
              <a:t> 11 – DIN ALTE SURSE</a:t>
            </a:r>
            <a:endParaRPr lang="en-US" sz="1200" dirty="0">
              <a:cs typeface="Times New Roman" panose="02020603050405020304" pitchFamily="18" charset="0"/>
            </a:endParaRPr>
          </a:p>
          <a:p>
            <a:pPr marL="0" indent="0">
              <a:buNone/>
            </a:pPr>
            <a:r>
              <a:rPr lang="ro-RO" sz="1200" dirty="0"/>
              <a:t>În județul Maramureș există un larg inventar de situri contaminate în special cu metale grele. În lipsa unor lucrări de ecologizare apare poluarea aerului în cazul </a:t>
            </a:r>
            <a:r>
              <a:rPr lang="ro-RO" sz="1200" dirty="0" err="1"/>
              <a:t>resuspensiei</a:t>
            </a:r>
            <a:r>
              <a:rPr lang="ro-RO" sz="1200" dirty="0"/>
              <a:t> particulelor datorită vântului sau traficului.</a:t>
            </a: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71694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t>La ora actuală situația calității aerului este influențată de următoarele conjuncturi:</a:t>
            </a:r>
            <a:endParaRPr lang="en-US" sz="1200" dirty="0"/>
          </a:p>
          <a:p>
            <a:pPr marL="0" indent="0">
              <a:buNone/>
            </a:pPr>
            <a:r>
              <a:rPr lang="ro-RO" sz="1200" dirty="0"/>
              <a:t> Pentru cazul Municipiului Baia Mare și ariile adiacente sursele majore de emisii cum ar fi Combinatul </a:t>
            </a:r>
            <a:r>
              <a:rPr lang="ro-RO" sz="1200" dirty="0" err="1"/>
              <a:t>chimico</a:t>
            </a:r>
            <a:r>
              <a:rPr lang="ro-RO" sz="1200" dirty="0"/>
              <a:t>-metalurgic și </a:t>
            </a:r>
            <a:r>
              <a:rPr lang="ro-RO" sz="1200" dirty="0" err="1"/>
              <a:t>Romplumb</a:t>
            </a:r>
            <a:r>
              <a:rPr lang="ro-RO" sz="1200" dirty="0"/>
              <a:t> și-au încetat activitatea. De asemenea nici unitățile de pe fluxul extragerii și preparării minereurilor nu mai funcționează.</a:t>
            </a:r>
            <a:endParaRPr lang="en-US" sz="1200" dirty="0"/>
          </a:p>
          <a:p>
            <a:pPr marL="0" indent="0">
              <a:buNone/>
            </a:pPr>
            <a:r>
              <a:rPr lang="ro-RO" sz="1200" dirty="0"/>
              <a:t>În multe localități din județ se execută lucrări de investiții la rețelele de apă și canalizare care implică prezența utilajelor și autobasculantelor pe străzile în lucru și care generează de asemenea scăderea vitezei în trafic inclusiv datorită întârzierii refacerii carosabilului după terminarea lucrărilor. Astfel există o generare mai mare de noxe de la funcționarea motoarelor precum și praf (în </a:t>
            </a:r>
            <a:r>
              <a:rPr lang="ro-RO" sz="1200" dirty="0" err="1"/>
              <a:t>periodele</a:t>
            </a:r>
            <a:r>
              <a:rPr lang="ro-RO" sz="1200" dirty="0"/>
              <a:t> cu lipsa de precipitații) ca urmare a lucrărilor propriu-zise cât și a rulării pe zone de stradă fără îmbrăcăminte asfaltică. </a:t>
            </a:r>
            <a:endParaRPr lang="en-US" sz="1200" dirty="0"/>
          </a:p>
          <a:p>
            <a:pPr marL="0" indent="0">
              <a:buNone/>
            </a:pPr>
            <a:r>
              <a:rPr lang="ro-RO" sz="1200" dirty="0"/>
              <a:t> Există în continuare zone industriale unde chiar dacă activitatea a fost sistată se impun lucrări de ecologizare deoarece praful care se ridică din aceste zone poate conține metale grele și arsen.</a:t>
            </a:r>
            <a:endParaRPr lang="en-US" sz="1200" dirty="0"/>
          </a:p>
          <a:p>
            <a:pPr marL="0" indent="0">
              <a:buNone/>
            </a:pPr>
            <a:r>
              <a:rPr lang="ro-RO" sz="1200" dirty="0"/>
              <a:t>Traficul greu se derulează parțial pe centuri ocolitoare propriu zise. Rutele fixate pentru trafic greu sunt definite doar în sensul ocolirii centrelor însă traversează parțial alte zone rezidențiale ( de exemplu strada Grănicerilor din municipiul Baia Mare ). </a:t>
            </a:r>
            <a:endParaRPr lang="en-US" sz="1200" dirty="0"/>
          </a:p>
          <a:p>
            <a:pPr marL="0" indent="0">
              <a:buNone/>
            </a:pPr>
            <a:r>
              <a:rPr lang="ro-RO" sz="1200" dirty="0"/>
              <a:t>La nivelul județului o mare parte din rețeaua de drumuri principale este de asemenea la faza de șantier a lucrărilor de modernizare – reabilitare.  La fel aceste șantiere implică prezența utilajelor și autobasculantelor pe străzile în lucru și care generează de asemenea scăderea vitezei în trafic cât și generarea de praf ca urmare a lucrărilor propriu-zise cât și a rulării pe zone de stradă fără îmbrăcăminte asfaltică.</a:t>
            </a:r>
            <a:endParaRPr lang="en-US" sz="1200" dirty="0"/>
          </a:p>
          <a:p>
            <a:pPr marL="0" indent="0">
              <a:buNone/>
            </a:pPr>
            <a:r>
              <a:rPr lang="ro-RO" sz="1200" dirty="0"/>
              <a:t>Rețeaua de distribuție a gazului este asimetric dezvoltată în județ fiind extinsă la vest de lanțul Oaș – Gutâi – Țibleș și slab dezvoltată în zona Maramureșului Istoric. </a:t>
            </a:r>
            <a:endParaRPr lang="en-US" sz="1200" dirty="0"/>
          </a:p>
          <a:p>
            <a:pPr marL="0" indent="0">
              <a:buNone/>
            </a:pPr>
            <a:r>
              <a:rPr lang="ro-RO" sz="1200" dirty="0"/>
              <a:t> Excepția este rețeaua de gaz de la Sighetu Marmației care preia gazul de la compania EON Gaz, din rețeaua națională de transport deținută de Transgaz, rețeaua fiind în curs de extindere.</a:t>
            </a:r>
            <a:endParaRPr lang="en-US" sz="1200" dirty="0"/>
          </a:p>
          <a:p>
            <a:pPr marL="0" indent="0">
              <a:buNone/>
            </a:pPr>
            <a:r>
              <a:rPr lang="ro-RO" sz="1200" dirty="0"/>
              <a:t> În județ au fost realizate o serie de investiții în ecologizarea zonelor afectate în trecut de industria minieră cu precădere a iazurilor de decantare, de pe care întrecut erau antrenate cantități mari de praf cu conținut de metale grele. Totuși județul Maramureș rămâne în Top 3 în ceea ce privește existența siturilor contaminate.</a:t>
            </a: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401709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t>Zonele urbane din județul Maramureș au caracteristici diferite una față de alta din punct de vedere al climei aferente poziției cât și tipului arhitectonic.</a:t>
            </a:r>
            <a:endParaRPr lang="en-US" sz="1200" dirty="0"/>
          </a:p>
          <a:p>
            <a:pPr marL="0" indent="0">
              <a:buNone/>
            </a:pPr>
            <a:r>
              <a:rPr lang="ro-RO" sz="1200" dirty="0"/>
              <a:t> Municipiile Baia Mare și Sighetul Marmației cât și orașele Baia Sprie, Cavnic Târgu Lăpuș și Vișeu și Borșa conțin nuclee de blocuri fiind zone la acest rang de mult timp, pe când restul localităților urbane au fost ridicate la rang de oraș relativ recent și sunt așezări cu precădere de case.</a:t>
            </a:r>
            <a:endParaRPr lang="en-US" sz="1200" dirty="0"/>
          </a:p>
          <a:p>
            <a:pPr marL="0" indent="0">
              <a:buNone/>
            </a:pPr>
            <a:r>
              <a:rPr lang="ro-RO" sz="1200" dirty="0"/>
              <a:t>Densitatea populației diferă astfel încât intensitatea emisiilor în orașele care au dobândit acest statut mai recent este mai redusă iar posibilitatea de dispersie este mai mare datorită lipsei clădirilor înalte.</a:t>
            </a:r>
            <a:endParaRPr lang="en-US" sz="1200" dirty="0"/>
          </a:p>
          <a:p>
            <a:pPr marL="0" indent="0">
              <a:buNone/>
            </a:pPr>
            <a:r>
              <a:rPr lang="ro-RO" sz="1200" dirty="0"/>
              <a:t> Din punct de vedere al poziționării față de caracteristicile geo climatice majoritatea sunt amplasate în depresiuni și pe văi.</a:t>
            </a:r>
            <a:endParaRPr lang="en-US" sz="1200" dirty="0"/>
          </a:p>
          <a:p>
            <a:pPr marL="0" indent="0">
              <a:buNone/>
            </a:pPr>
            <a:r>
              <a:rPr lang="ro-RO" sz="1200" dirty="0"/>
              <a:t> Aglomerarea Baia Mare ( definită anterior)este într-o zonă cu aspect de amfiteatru astfel încât intensitatea vânturilor este mai redusă. </a:t>
            </a:r>
            <a:endParaRPr lang="en-US" sz="1200" dirty="0"/>
          </a:p>
          <a:p>
            <a:pPr marL="0" indent="0">
              <a:buNone/>
            </a:pPr>
            <a:r>
              <a:rPr lang="ro-RO" sz="1200" dirty="0"/>
              <a:t> Târgu Lăpuș de asemenea este o zonă ferită înconjurată de înălțimi cu văi înguste pe direcția din care predominant suflă vânturile.</a:t>
            </a:r>
            <a:endParaRPr lang="en-US" sz="1200" dirty="0"/>
          </a:p>
          <a:p>
            <a:pPr marL="0" indent="0">
              <a:buNone/>
            </a:pPr>
            <a:r>
              <a:rPr lang="ro-RO" sz="1200" dirty="0"/>
              <a:t> Zona Sighetului permite o mai bună dispersie datorită culoarului Tisei și văii largi a Izei.</a:t>
            </a:r>
            <a:endParaRPr lang="en-US" sz="1200" dirty="0"/>
          </a:p>
          <a:p>
            <a:pPr marL="0" indent="0">
              <a:buNone/>
            </a:pPr>
            <a:r>
              <a:rPr lang="ro-RO" sz="1200" dirty="0"/>
              <a:t> Zonele Vișeu – Borșa și Cavnic au ca particularitate tirajul natural datorită gradientului de pantă al văilor unde sunt amplasate.</a:t>
            </a:r>
            <a:endParaRPr lang="en-US" sz="1200" dirty="0"/>
          </a:p>
          <a:p>
            <a:pPr marL="0" indent="0">
              <a:buNone/>
            </a:pPr>
            <a:r>
              <a:rPr lang="ro-RO" sz="1200" dirty="0"/>
              <a:t> Transporturile auto în interiorul acestor localități, sunt, alături de sistemele de încălzire și preparare a apei calde, principale surse de poluare în special datorită declinului activităților industrial.</a:t>
            </a:r>
          </a:p>
          <a:p>
            <a:pPr marL="0" indent="0">
              <a:buNone/>
            </a:pPr>
            <a:r>
              <a:rPr lang="ro-RO" sz="1200" dirty="0"/>
              <a:t>Pe teritoriul zonelor urbane unde există rețea de distribuție a gazelor naturale acestea sunt utilizate cu precădere însă se constată o amploare crescută a instalării în paralel de sisteme pe combustibil lemnos în principal din considerente economice.</a:t>
            </a:r>
            <a:endParaRPr lang="en-US" sz="1200" dirty="0"/>
          </a:p>
          <a:p>
            <a:pPr marL="0" indent="0">
              <a:buNone/>
            </a:pPr>
            <a:endParaRPr lang="ro-RO" sz="1200" dirty="0"/>
          </a:p>
          <a:p>
            <a:pPr marL="0" indent="0">
              <a:buNone/>
            </a:pPr>
            <a:endParaRPr lang="en-US" sz="1200" dirty="0"/>
          </a:p>
          <a:p>
            <a:pPr marL="0" indent="0">
              <a:buNone/>
            </a:pP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37810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t>Zonele rurale din județul Maramureș au caracteristici diferite una față de alta din punct de vedere al climei, poziției relative față de lanțurile muntoase și altitudinea la care sunt situate.</a:t>
            </a:r>
          </a:p>
          <a:p>
            <a:pPr marL="0" indent="0">
              <a:buNone/>
            </a:pPr>
            <a:r>
              <a:rPr lang="ro-RO" sz="1200" dirty="0"/>
              <a:t>Astfel localitățile din partea vestică sunt expuse vânturilor care suflă dinspre nord - vestul continentului </a:t>
            </a:r>
          </a:p>
          <a:p>
            <a:pPr marL="0" indent="0">
              <a:buNone/>
            </a:pPr>
            <a:endParaRPr lang="en-US" sz="1200" dirty="0"/>
          </a:p>
          <a:p>
            <a:pPr marL="0" indent="0">
              <a:buNone/>
            </a:pP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9744" y="1927098"/>
            <a:ext cx="5157216" cy="3954780"/>
          </a:xfrm>
          <a:prstGeom prst="rect">
            <a:avLst/>
          </a:prstGeom>
        </p:spPr>
      </p:pic>
    </p:spTree>
    <p:extLst>
      <p:ext uri="{BB962C8B-B14F-4D97-AF65-F5344CB8AC3E}">
        <p14:creationId xmlns:p14="http://schemas.microsoft.com/office/powerpoint/2010/main" xmlns="" val="182588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t>Intensitatea vânturilor nu este mare, de asemenea nu este uniformă pe tot parcursul anului. </a:t>
            </a:r>
          </a:p>
          <a:p>
            <a:pPr marL="0" indent="0">
              <a:buNone/>
            </a:pPr>
            <a:endParaRPr lang="ro-RO" sz="1200" dirty="0"/>
          </a:p>
          <a:p>
            <a:pPr marL="0" indent="0">
              <a:buNone/>
            </a:pPr>
            <a:endParaRPr lang="en-US" sz="1200" dirty="0"/>
          </a:p>
          <a:p>
            <a:pPr marL="0" indent="0">
              <a:buNone/>
            </a:pP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3392" y="1446276"/>
            <a:ext cx="6089904" cy="4050792"/>
          </a:xfrm>
          <a:prstGeom prst="rect">
            <a:avLst/>
          </a:prstGeom>
        </p:spPr>
      </p:pic>
    </p:spTree>
    <p:extLst>
      <p:ext uri="{BB962C8B-B14F-4D97-AF65-F5344CB8AC3E}">
        <p14:creationId xmlns:p14="http://schemas.microsoft.com/office/powerpoint/2010/main" xmlns="" val="426718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t>Valoarea emisiilor pe teritoriul acestor localități datorită specificului climatic al județului crește în perioada anotimpurilor friguroase. Pe de altă parte diferența de temperatură dintre gazele arse și aerul rece de afară face ca gradientul termic să ducă la o dispersie mai bună a poluanților.</a:t>
            </a:r>
            <a:endParaRPr lang="en-US" sz="1200" dirty="0"/>
          </a:p>
          <a:p>
            <a:pPr marL="0" indent="0">
              <a:buNone/>
            </a:pPr>
            <a:r>
              <a:rPr lang="ro-RO" sz="1200" dirty="0"/>
              <a:t>Pe timpul iernii emisiile de praf sunt diminuate datorită umezelii provenite de la ploi și zăpadă. Vara când este secetă, în atmosferă este mai mult praf datorat eroziunii solului și creșterii amplorii lucrărilor de construcții.</a:t>
            </a:r>
          </a:p>
          <a:p>
            <a:pPr marL="0" indent="0">
              <a:buNone/>
            </a:pPr>
            <a:r>
              <a:rPr lang="ro-RO" sz="1200" dirty="0"/>
              <a:t>Din punct de vedere al condițiilor nefavorabile de dispersie acestea se întâlnesc cu precădere în zona aglomerării Baia Mare și în zona Târgu Lăpuș.</a:t>
            </a:r>
            <a:endParaRPr lang="en-US" sz="1200" dirty="0"/>
          </a:p>
          <a:p>
            <a:pPr marL="0" indent="0">
              <a:buNone/>
            </a:pPr>
            <a:r>
              <a:rPr lang="ro-RO" sz="1200" dirty="0"/>
              <a:t>Sectorul de climă în care se caracterizează zona vestică a județului este acela de clima temperata –continentala moderate cu influente predominant oceanice (vestice) si mai puțin nordice.</a:t>
            </a:r>
            <a:endParaRPr lang="en-US" sz="1200" dirty="0"/>
          </a:p>
          <a:p>
            <a:pPr marL="0" indent="0">
              <a:buNone/>
            </a:pPr>
            <a:r>
              <a:rPr lang="ro-RO" sz="1200" dirty="0"/>
              <a:t>Dispersia atmosferica a poluanților pentru municipiul Baia Mare este îngreunată de faptul ca  acesta se afla într-o zona depresionara si din punct de vedere meteorologic exista slabe condiții de dispersie a poluanților datorita stratificării termice a aerului, direcției si vitezei reduse a vanturilor si a brizelor locale care canalizează curenții in lungul văilor Firiza si Săsar. În  zona se înregistrează anual 976 mm precipitații, iar umiditatea medie anuala este de 76 %. Perioadele de calm care însumează 48 % din timpul anului.</a:t>
            </a:r>
          </a:p>
          <a:p>
            <a:pPr marL="0" indent="0">
              <a:buNone/>
            </a:pPr>
            <a:r>
              <a:rPr lang="ro-RO" sz="1200" dirty="0"/>
              <a:t>Circulația maselor de aer pe Valea Lăpușului este determinata de prezenta masivului Țibleș in E - NE. Aspectul depresionar al reliefului reduce frecventa si intensitatea curenților de aer, întreținând in general o stare de calm însoțită in sezonul rece al anului de frecvente fenomene de inversiune termica pe fondul unui regim anticiclonal.</a:t>
            </a:r>
            <a:endParaRPr lang="en-US" sz="1200" dirty="0"/>
          </a:p>
          <a:p>
            <a:pPr marL="0" indent="0">
              <a:buNone/>
            </a:pPr>
            <a:r>
              <a:rPr lang="ro-RO" sz="1200" dirty="0"/>
              <a:t>În depresiunea Maramureșului se poate vorbi de vanturi  locale generate de diferența de presiune cu caracter local sau regional, stimulate de deosebiri termice sau de configurația reliefului.</a:t>
            </a: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en-US" sz="1200" dirty="0"/>
          </a:p>
          <a:p>
            <a:pPr marL="0" indent="0">
              <a:lnSpc>
                <a:spcPct val="100000"/>
              </a:lnSpc>
              <a:buNone/>
            </a:pPr>
            <a:endParaRPr lang="en-US" sz="1200" dirty="0"/>
          </a:p>
          <a:p>
            <a:pPr marL="0" indent="0">
              <a:buNone/>
            </a:pP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420447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t>Se întâlnesc în principal brizele de munte - vanturi ce se produc intre sectoarele joase (reprezentate de fundul văilor si de depresiuni) si părțile înalte ale culmilor</a:t>
            </a:r>
            <a:endParaRPr lang="en-US" sz="1200" dirty="0"/>
          </a:p>
          <a:p>
            <a:pPr marL="0" indent="0">
              <a:buNone/>
            </a:pPr>
            <a:r>
              <a:rPr lang="ro-RO" sz="1200" dirty="0"/>
              <a:t>- ziua insolația este mai lunga si mai puternica pe creste si ca urmare aici presiunea va fi mai mica.</a:t>
            </a:r>
            <a:endParaRPr lang="en-US" sz="1200" dirty="0"/>
          </a:p>
          <a:p>
            <a:pPr marL="0" indent="0">
              <a:buNone/>
            </a:pPr>
            <a:r>
              <a:rPr lang="ro-RO" sz="1200" dirty="0"/>
              <a:t>Dinspre vai/depresiuni aerul va urca formând briza de zi (de vale) ; exista si o contra briza la înălțime, care închide circuitul</a:t>
            </a:r>
            <a:endParaRPr lang="en-US" sz="1200" dirty="0"/>
          </a:p>
          <a:p>
            <a:pPr marL="0" indent="0">
              <a:buNone/>
            </a:pPr>
            <a:r>
              <a:rPr lang="ro-RO" sz="1200" dirty="0"/>
              <a:t>- noaptea circuitul se organizează invers si este legat de răcirea rapida a crestelor montane. La nivelul solului aerul va cobori spre axul văilor, iar la înălțime (1000-1500 m) se va dezvolta un contracurent compensatoriu.</a:t>
            </a:r>
            <a:endParaRPr lang="en-US" sz="1200" dirty="0"/>
          </a:p>
          <a:p>
            <a:pPr marL="0" indent="0">
              <a:buNone/>
            </a:pPr>
            <a:r>
              <a:rPr lang="ro-RO" sz="1200" dirty="0"/>
              <a:t> Un alt timp de vânt este briza de panta - aerul in contact cu pantele însorite se ridica fiind înlocuit de aerul rece venit din vale. Fenomenul e valabil atâta timp cat versanții sunt expuși bine la soare.</a:t>
            </a:r>
            <a:endParaRPr lang="en-US" sz="1200" dirty="0"/>
          </a:p>
          <a:p>
            <a:pPr marL="0" indent="0">
              <a:buNone/>
            </a:pPr>
            <a:r>
              <a:rPr lang="ro-RO" sz="1200" dirty="0"/>
              <a:t> În ceea ce privește construcțiile din localitățile de pe teritoriul județului Maramureș se poate observa că în general regimul de înălțime al acestora este la nivelul P + 4 în centrele urbane cu mici excepții de blocuri cu P + 10 intercalate între acestea în câteva cartiere din Baia Mare. Spațiile dintre blocuri sunt destul de largi. În zonele rurale majoritatea covârșitoare este reprezentată de clădiri cu regim de înălțime de maxim două etaje. </a:t>
            </a:r>
            <a:endParaRPr lang="en-US" sz="1200" dirty="0"/>
          </a:p>
          <a:p>
            <a:pPr marL="0" indent="0">
              <a:buNone/>
            </a:pPr>
            <a:r>
              <a:rPr lang="ro-RO" sz="1200" dirty="0"/>
              <a:t> Acest regim de înălțime și aranjare face ca apariția efectului tip canion să aibă o posibilitate redusă de apariție.</a:t>
            </a:r>
          </a:p>
          <a:p>
            <a:pPr marL="0" indent="0">
              <a:buNone/>
            </a:pPr>
            <a:endParaRPr lang="ro-RO" sz="1200" dirty="0"/>
          </a:p>
          <a:p>
            <a:pPr marL="0" indent="0">
              <a:buNone/>
            </a:pPr>
            <a:endParaRPr lang="ro-RO" sz="1200" dirty="0"/>
          </a:p>
          <a:p>
            <a:pPr marL="0" indent="0">
              <a:buNone/>
            </a:pPr>
            <a:endParaRPr lang="en-US" sz="1200" dirty="0"/>
          </a:p>
          <a:p>
            <a:pPr marL="0" indent="0">
              <a:lnSpc>
                <a:spcPct val="100000"/>
              </a:lnSpc>
              <a:buNone/>
            </a:pPr>
            <a:endParaRPr lang="ro-RO" sz="1200" dirty="0"/>
          </a:p>
          <a:p>
            <a:pPr marL="0" indent="0">
              <a:lnSpc>
                <a:spcPct val="100000"/>
              </a:lnSpc>
              <a:buNone/>
            </a:pPr>
            <a:endParaRPr lang="en-US" sz="1200" dirty="0"/>
          </a:p>
          <a:p>
            <a:pPr marL="0" indent="0">
              <a:buNone/>
            </a:pP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59679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endParaRPr lang="ro-RO" sz="1200" dirty="0"/>
          </a:p>
          <a:p>
            <a:pPr marL="0" indent="0">
              <a:buNone/>
            </a:pPr>
            <a:r>
              <a:rPr lang="ro-RO" sz="1200" dirty="0"/>
              <a:t>Pentru județul Maramureș </a:t>
            </a:r>
            <a:r>
              <a:rPr lang="en-US" sz="1200" dirty="0"/>
              <a:t>s-a </a:t>
            </a:r>
            <a:r>
              <a:rPr lang="en-US" sz="1200" dirty="0" err="1"/>
              <a:t>realizat</a:t>
            </a:r>
            <a:r>
              <a:rPr lang="en-US" sz="1200" dirty="0"/>
              <a:t> </a:t>
            </a:r>
            <a:r>
              <a:rPr lang="en-US" sz="1200" dirty="0" err="1"/>
              <a:t>i</a:t>
            </a:r>
            <a:r>
              <a:rPr lang="ro-RO" sz="1200" dirty="0" err="1"/>
              <a:t>nventarului</a:t>
            </a:r>
            <a:r>
              <a:rPr lang="ro-RO" sz="1200" dirty="0"/>
              <a:t> de emisii</a:t>
            </a:r>
            <a:r>
              <a:rPr lang="en-US" sz="1200" dirty="0"/>
              <a:t> conform </a:t>
            </a:r>
            <a:r>
              <a:rPr lang="en-US" sz="1200" dirty="0" err="1"/>
              <a:t>metodologiei</a:t>
            </a:r>
            <a:r>
              <a:rPr lang="en-US" sz="1200" dirty="0"/>
              <a:t> ]n </a:t>
            </a:r>
            <a:r>
              <a:rPr lang="en-US" sz="1200" dirty="0" err="1"/>
              <a:t>vigoare</a:t>
            </a:r>
            <a:r>
              <a:rPr lang="en-US" sz="1200" dirty="0"/>
              <a:t>.</a:t>
            </a:r>
            <a:endParaRPr lang="ro-RO" sz="1200" dirty="0"/>
          </a:p>
          <a:p>
            <a:pPr marL="0" indent="0">
              <a:buNone/>
            </a:pPr>
            <a:r>
              <a:rPr lang="ro-RO" sz="1200" dirty="0"/>
              <a:t>Acest lucru este o activitate laborioasă care presupune </a:t>
            </a:r>
            <a:r>
              <a:rPr lang="ro-RO" sz="1200" dirty="0" err="1"/>
              <a:t>co</a:t>
            </a:r>
            <a:r>
              <a:rPr lang="en-US" sz="1200" dirty="0" err="1"/>
              <a:t>lectarea</a:t>
            </a:r>
            <a:r>
              <a:rPr lang="en-US" sz="1200" dirty="0"/>
              <a:t> </a:t>
            </a:r>
            <a:r>
              <a:rPr lang="ro-RO" sz="1200" dirty="0"/>
              <a:t>unei multitudini  de date </a:t>
            </a:r>
          </a:p>
          <a:p>
            <a:pPr marL="0" indent="0">
              <a:lnSpc>
                <a:spcPct val="100000"/>
              </a:lnSpc>
              <a:buNone/>
            </a:pPr>
            <a:r>
              <a:rPr lang="ro-RO" sz="1200" dirty="0">
                <a:latin typeface="Times New Roman" panose="02020603050405020304" pitchFamily="18" charset="0"/>
                <a:cs typeface="Times New Roman" panose="02020603050405020304" pitchFamily="18" charset="0"/>
              </a:rPr>
              <a:t>Inventarele locale de emisii trebuie să îndeplinească două criterii </a:t>
            </a:r>
            <a:r>
              <a:rPr lang="ro-RO" sz="1200" dirty="0" err="1">
                <a:latin typeface="Times New Roman" panose="02020603050405020304" pitchFamily="18" charset="0"/>
                <a:cs typeface="Times New Roman" panose="02020603050405020304" pitchFamily="18" charset="0"/>
              </a:rPr>
              <a:t>esenţiale</a:t>
            </a:r>
            <a:r>
              <a:rPr lang="ro-RO"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să permită utilizarea ca date de intrare în modele matematice de dispersie a </a:t>
            </a:r>
            <a:r>
              <a:rPr lang="ro-RO" sz="1200" dirty="0" err="1">
                <a:latin typeface="Times New Roman" panose="02020603050405020304" pitchFamily="18" charset="0"/>
                <a:cs typeface="Times New Roman" panose="02020603050405020304" pitchFamily="18" charset="0"/>
              </a:rPr>
              <a:t>poluanţilor</a:t>
            </a:r>
            <a:r>
              <a:rPr lang="ro-RO"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să includă toate sursele de </a:t>
            </a:r>
            <a:r>
              <a:rPr lang="ro-RO" sz="1200" dirty="0" err="1">
                <a:latin typeface="Times New Roman" panose="02020603050405020304" pitchFamily="18" charset="0"/>
                <a:cs typeface="Times New Roman" panose="02020603050405020304" pitchFamily="18" charset="0"/>
              </a:rPr>
              <a:t>poluanţi</a:t>
            </a:r>
            <a:r>
              <a:rPr lang="ro-RO" sz="1200" dirty="0">
                <a:latin typeface="Times New Roman" panose="02020603050405020304" pitchFamily="18" charset="0"/>
                <a:cs typeface="Times New Roman" panose="02020603050405020304" pitchFamily="18" charset="0"/>
              </a:rPr>
              <a:t> atmosferici existente pe aria pentru care se elaborează inventarul.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Inventarele locale de emisii trebuie să prezinte acele caracteristici cerute de modelele matematice pentru determinarea câmpurilor de </a:t>
            </a:r>
            <a:r>
              <a:rPr lang="ro-RO" sz="1200" dirty="0" err="1">
                <a:latin typeface="Times New Roman" panose="02020603050405020304" pitchFamily="18" charset="0"/>
                <a:cs typeface="Times New Roman" panose="02020603050405020304" pitchFamily="18" charset="0"/>
              </a:rPr>
              <a:t>concentraţii</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anume: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definirea fiecărei surse prin: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tipul sursei: punctuală, liniară, de </a:t>
            </a:r>
            <a:r>
              <a:rPr lang="ro-RO" sz="1200" dirty="0" err="1">
                <a:latin typeface="Times New Roman" panose="02020603050405020304" pitchFamily="18" charset="0"/>
                <a:cs typeface="Times New Roman" panose="02020603050405020304" pitchFamily="18" charset="0"/>
              </a:rPr>
              <a:t>suprafaţă</a:t>
            </a:r>
            <a:r>
              <a:rPr lang="ro-RO"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tipul procesului: ardere, proces industrial etc.;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localizarea în </a:t>
            </a:r>
            <a:r>
              <a:rPr lang="ro-RO" sz="1200" dirty="0" err="1">
                <a:latin typeface="Times New Roman" panose="02020603050405020304" pitchFamily="18" charset="0"/>
                <a:cs typeface="Times New Roman" panose="02020603050405020304" pitchFamily="18" charset="0"/>
              </a:rPr>
              <a:t>spaţiu</a:t>
            </a:r>
            <a:r>
              <a:rPr lang="ro-RO" sz="1200" dirty="0">
                <a:latin typeface="Times New Roman" panose="02020603050405020304" pitchFamily="18" charset="0"/>
                <a:cs typeface="Times New Roman" panose="02020603050405020304" pitchFamily="18" charset="0"/>
              </a:rPr>
              <a:t>: coordonate;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caracteristicile fizice: </a:t>
            </a:r>
            <a:r>
              <a:rPr lang="ro-RO" sz="1200" dirty="0" err="1">
                <a:latin typeface="Times New Roman" panose="02020603050405020304" pitchFamily="18" charset="0"/>
                <a:cs typeface="Times New Roman" panose="02020603050405020304" pitchFamily="18" charset="0"/>
              </a:rPr>
              <a:t>înălţime</a:t>
            </a: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faţă</a:t>
            </a:r>
            <a:r>
              <a:rPr lang="ro-RO" sz="1200" dirty="0">
                <a:latin typeface="Times New Roman" panose="02020603050405020304" pitchFamily="18" charset="0"/>
                <a:cs typeface="Times New Roman" panose="02020603050405020304" pitchFamily="18" charset="0"/>
              </a:rPr>
              <a:t> de nivelul solului, diametru </a:t>
            </a:r>
            <a:r>
              <a:rPr lang="ro-RO" sz="1200" dirty="0" err="1">
                <a:latin typeface="Times New Roman" panose="02020603050405020304" pitchFamily="18" charset="0"/>
                <a:cs typeface="Times New Roman" panose="02020603050405020304" pitchFamily="18" charset="0"/>
              </a:rPr>
              <a:t>coş</a:t>
            </a:r>
            <a:r>
              <a:rPr lang="ro-RO" sz="1200" dirty="0">
                <a:latin typeface="Times New Roman" panose="02020603050405020304" pitchFamily="18" charset="0"/>
                <a:cs typeface="Times New Roman" panose="02020603050405020304" pitchFamily="18" charset="0"/>
              </a:rPr>
              <a:t> (pentru surse punctuale), viteză </a:t>
            </a:r>
            <a:r>
              <a:rPr lang="ro-RO" sz="1200" dirty="0" err="1">
                <a:latin typeface="Times New Roman" panose="02020603050405020304" pitchFamily="18" charset="0"/>
                <a:cs typeface="Times New Roman" panose="02020603050405020304" pitchFamily="18" charset="0"/>
              </a:rPr>
              <a:t>şi</a:t>
            </a:r>
            <a:r>
              <a:rPr lang="ro-RO" sz="1200" dirty="0">
                <a:latin typeface="Times New Roman" panose="02020603050405020304" pitchFamily="18" charset="0"/>
                <a:cs typeface="Times New Roman" panose="02020603050405020304" pitchFamily="18" charset="0"/>
              </a:rPr>
              <a:t> temperatură de evacuare a gazelor, debit </a:t>
            </a:r>
            <a:r>
              <a:rPr lang="ro-RO" sz="1200" dirty="0" err="1">
                <a:latin typeface="Times New Roman" panose="02020603050405020304" pitchFamily="18" charset="0"/>
                <a:cs typeface="Times New Roman" panose="02020603050405020304" pitchFamily="18" charset="0"/>
              </a:rPr>
              <a:t>volumic</a:t>
            </a:r>
            <a:r>
              <a:rPr lang="ro-RO" sz="1200" dirty="0">
                <a:latin typeface="Times New Roman" panose="02020603050405020304" pitchFamily="18" charset="0"/>
                <a:cs typeface="Times New Roman" panose="02020603050405020304" pitchFamily="18" charset="0"/>
              </a:rPr>
              <a:t> al gazelor (pentru surse punctuale);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a:t>
            </a:r>
            <a:r>
              <a:rPr lang="ro-RO" sz="1200" dirty="0" err="1">
                <a:latin typeface="Times New Roman" panose="02020603050405020304" pitchFamily="18" charset="0"/>
                <a:cs typeface="Times New Roman" panose="02020603050405020304" pitchFamily="18" charset="0"/>
              </a:rPr>
              <a:t>variaţia</a:t>
            </a:r>
            <a:r>
              <a:rPr lang="ro-RO" sz="1200" dirty="0">
                <a:latin typeface="Times New Roman" panose="02020603050405020304" pitchFamily="18" charset="0"/>
                <a:cs typeface="Times New Roman" panose="02020603050405020304" pitchFamily="18" charset="0"/>
              </a:rPr>
              <a:t> temporală în cursul anului: regim de </a:t>
            </a:r>
            <a:r>
              <a:rPr lang="ro-RO" sz="1200" dirty="0" err="1">
                <a:latin typeface="Times New Roman" panose="02020603050405020304" pitchFamily="18" charset="0"/>
                <a:cs typeface="Times New Roman" panose="02020603050405020304" pitchFamily="18" charset="0"/>
              </a:rPr>
              <a:t>funcţionare</a:t>
            </a:r>
            <a:r>
              <a:rPr lang="ro-RO" sz="1200" dirty="0">
                <a:latin typeface="Times New Roman" panose="02020603050405020304" pitchFamily="18" charset="0"/>
                <a:cs typeface="Times New Roman" panose="02020603050405020304" pitchFamily="18" charset="0"/>
              </a:rPr>
              <a:t> zilnic, săptămânal, lunar; </a:t>
            </a:r>
            <a:endParaRPr lang="en-US" sz="1200" dirty="0">
              <a:latin typeface="Times New Roman" panose="02020603050405020304" pitchFamily="18" charset="0"/>
              <a:cs typeface="Times New Roman" panose="02020603050405020304" pitchFamily="18" charset="0"/>
            </a:endParaRPr>
          </a:p>
          <a:p>
            <a:pPr marL="0" indent="0">
              <a:lnSpc>
                <a:spcPct val="100000"/>
              </a:lnSpc>
              <a:buNone/>
            </a:pPr>
            <a:r>
              <a:rPr lang="ro-RO" sz="1200" dirty="0">
                <a:latin typeface="Times New Roman" panose="02020603050405020304" pitchFamily="18" charset="0"/>
                <a:cs typeface="Times New Roman" panose="02020603050405020304" pitchFamily="18" charset="0"/>
              </a:rPr>
              <a:t>- debitul </a:t>
            </a:r>
            <a:r>
              <a:rPr lang="ro-RO" sz="1200" dirty="0" err="1">
                <a:latin typeface="Times New Roman" panose="02020603050405020304" pitchFamily="18" charset="0"/>
                <a:cs typeface="Times New Roman" panose="02020603050405020304" pitchFamily="18" charset="0"/>
              </a:rPr>
              <a:t>masic</a:t>
            </a:r>
            <a:r>
              <a:rPr lang="ro-RO" sz="1200" dirty="0">
                <a:latin typeface="Times New Roman" panose="02020603050405020304" pitchFamily="18" charset="0"/>
                <a:cs typeface="Times New Roman" panose="02020603050405020304" pitchFamily="18" charset="0"/>
              </a:rPr>
              <a:t> al fiecărui poluant relevant: serii orare dinamice. </a:t>
            </a:r>
            <a:endParaRPr lang="en-US" sz="1200" dirty="0">
              <a:latin typeface="Times New Roman" panose="02020603050405020304" pitchFamily="18" charset="0"/>
              <a:cs typeface="Times New Roman" panose="02020603050405020304" pitchFamily="18" charset="0"/>
            </a:endParaRPr>
          </a:p>
          <a:p>
            <a:pPr marL="0" indent="0">
              <a:buNone/>
            </a:pPr>
            <a:endParaRPr lang="ro-RO" sz="1200" dirty="0"/>
          </a:p>
          <a:p>
            <a:pPr marL="0" indent="0">
              <a:buNone/>
            </a:pPr>
            <a:endParaRPr lang="en-US" sz="1200" dirty="0"/>
          </a:p>
          <a:p>
            <a:pPr marL="0" indent="0">
              <a:lnSpc>
                <a:spcPct val="100000"/>
              </a:lnSpc>
              <a:buNone/>
            </a:pPr>
            <a:endParaRPr lang="ro-RO" sz="1200" dirty="0"/>
          </a:p>
          <a:p>
            <a:pPr marL="0" indent="0">
              <a:lnSpc>
                <a:spcPct val="100000"/>
              </a:lnSpc>
              <a:buNone/>
            </a:pPr>
            <a:endParaRPr lang="en-US" sz="1200" dirty="0"/>
          </a:p>
          <a:p>
            <a:pPr marL="0" indent="0">
              <a:buNone/>
            </a:pPr>
            <a:endParaRPr lang="en-US"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32289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lnSpcReduction="10000"/>
          </a:bodyPr>
          <a:lstStyle/>
          <a:p>
            <a:pPr marL="0" indent="0">
              <a:lnSpc>
                <a:spcPct val="100000"/>
              </a:lnSpc>
              <a:buNone/>
            </a:pPr>
            <a:endParaRPr lang="ro-RO" sz="1200" dirty="0"/>
          </a:p>
          <a:p>
            <a:pPr marL="0" indent="0">
              <a:lnSpc>
                <a:spcPct val="100000"/>
              </a:lnSpc>
              <a:buNone/>
            </a:pPr>
            <a:r>
              <a:rPr lang="ro-RO" sz="1200" dirty="0">
                <a:cs typeface="Times New Roman" panose="02020603050405020304" pitchFamily="18" charset="0"/>
              </a:rPr>
              <a:t>Pentru a răspunde scopurilor pentru care se utilizează inventarele locale de emisii, aceste inventare trebuie ca, pentru o anumită unitate teritorială (</a:t>
            </a:r>
            <a:r>
              <a:rPr lang="ro-RO" sz="1200" dirty="0" err="1">
                <a:cs typeface="Times New Roman" panose="02020603050405020304" pitchFamily="18" charset="0"/>
              </a:rPr>
              <a:t>judeţ</a:t>
            </a:r>
            <a:r>
              <a:rPr lang="ro-RO" sz="1200" dirty="0">
                <a:cs typeface="Times New Roman" panose="02020603050405020304" pitchFamily="18" charset="0"/>
              </a:rPr>
              <a:t>) să includă în mod exhaustiv sursele punctuale, liniare </a:t>
            </a:r>
            <a:r>
              <a:rPr lang="ro-RO" sz="1200" dirty="0" err="1">
                <a:cs typeface="Times New Roman" panose="02020603050405020304" pitchFamily="18" charset="0"/>
              </a:rPr>
              <a:t>şi</a:t>
            </a:r>
            <a:r>
              <a:rPr lang="ro-RO" sz="1200" dirty="0">
                <a:cs typeface="Times New Roman" panose="02020603050405020304" pitchFamily="18" charset="0"/>
              </a:rPr>
              <a:t> de </a:t>
            </a:r>
            <a:r>
              <a:rPr lang="ro-RO" sz="1200" dirty="0" err="1">
                <a:cs typeface="Times New Roman" panose="02020603050405020304" pitchFamily="18" charset="0"/>
              </a:rPr>
              <a:t>suprafaţă</a:t>
            </a:r>
            <a:r>
              <a:rPr lang="ro-RO" sz="1200" dirty="0">
                <a:cs typeface="Times New Roman" panose="02020603050405020304" pitchFamily="18" charset="0"/>
              </a:rPr>
              <a:t> din acea unitate teritorială.</a:t>
            </a:r>
          </a:p>
          <a:p>
            <a:pPr marL="0" indent="0">
              <a:lnSpc>
                <a:spcPct val="100000"/>
              </a:lnSpc>
              <a:buNone/>
            </a:pPr>
            <a:r>
              <a:rPr lang="ro-RO" sz="1200" dirty="0">
                <a:cs typeface="Times New Roman" panose="02020603050405020304" pitchFamily="18" charset="0"/>
              </a:rPr>
              <a:t>Inventarele locale de emisii sunt structurate pe surse individuale, fiecărei surse asociindu-i-se localizarea </a:t>
            </a:r>
            <a:r>
              <a:rPr lang="ro-RO" sz="1200" dirty="0" err="1">
                <a:cs typeface="Times New Roman" panose="02020603050405020304" pitchFamily="18" charset="0"/>
              </a:rPr>
              <a:t>şi</a:t>
            </a:r>
            <a:r>
              <a:rPr lang="ro-RO" sz="1200" dirty="0">
                <a:cs typeface="Times New Roman" panose="02020603050405020304" pitchFamily="18" charset="0"/>
              </a:rPr>
              <a:t> toate celelalte caracteristici </a:t>
            </a:r>
            <a:r>
              <a:rPr lang="ro-RO" sz="1200" dirty="0" err="1">
                <a:cs typeface="Times New Roman" panose="02020603050405020304" pitchFamily="18" charset="0"/>
              </a:rPr>
              <a:t>menţionate</a:t>
            </a:r>
            <a:r>
              <a:rPr lang="ro-RO" sz="1200" dirty="0">
                <a:cs typeface="Times New Roman" panose="02020603050405020304" pitchFamily="18" charset="0"/>
              </a:rPr>
              <a:t> mai sus. </a:t>
            </a:r>
          </a:p>
          <a:p>
            <a:pPr marL="0" indent="0">
              <a:lnSpc>
                <a:spcPct val="100000"/>
              </a:lnSpc>
              <a:buNone/>
            </a:pPr>
            <a:r>
              <a:rPr lang="ro-RO" sz="1200" dirty="0">
                <a:cs typeface="Times New Roman" panose="02020603050405020304" pitchFamily="18" charset="0"/>
              </a:rPr>
              <a:t>Inventarele locale de emisii se elaborează, pentru fiecare </a:t>
            </a:r>
            <a:r>
              <a:rPr lang="ro-RO" sz="1200" dirty="0" err="1">
                <a:cs typeface="Times New Roman" panose="02020603050405020304" pitchFamily="18" charset="0"/>
              </a:rPr>
              <a:t>judeţ</a:t>
            </a:r>
            <a:r>
              <a:rPr lang="ro-RO" sz="1200" dirty="0">
                <a:cs typeface="Times New Roman" panose="02020603050405020304" pitchFamily="18" charset="0"/>
              </a:rPr>
              <a:t>, de către </a:t>
            </a:r>
            <a:r>
              <a:rPr lang="ro-RO" sz="1200" dirty="0" err="1">
                <a:cs typeface="Times New Roman" panose="02020603050405020304" pitchFamily="18" charset="0"/>
              </a:rPr>
              <a:t>autorităţile</a:t>
            </a:r>
            <a:r>
              <a:rPr lang="ro-RO" sz="1200" dirty="0">
                <a:cs typeface="Times New Roman" panose="02020603050405020304" pitchFamily="18" charset="0"/>
              </a:rPr>
              <a:t> locale/regionale pentru </a:t>
            </a:r>
            <a:r>
              <a:rPr lang="ro-RO" sz="1200" dirty="0" err="1">
                <a:cs typeface="Times New Roman" panose="02020603050405020304" pitchFamily="18" charset="0"/>
              </a:rPr>
              <a:t>protecţia</a:t>
            </a:r>
            <a:r>
              <a:rPr lang="ro-RO" sz="1200" dirty="0">
                <a:cs typeface="Times New Roman" panose="02020603050405020304" pitchFamily="18" charset="0"/>
              </a:rPr>
              <a:t> mediului. </a:t>
            </a:r>
          </a:p>
          <a:p>
            <a:pPr marL="0" indent="0">
              <a:lnSpc>
                <a:spcPct val="100000"/>
              </a:lnSpc>
              <a:buNone/>
            </a:pPr>
            <a:r>
              <a:rPr lang="ro-RO" sz="1200" dirty="0">
                <a:cs typeface="Times New Roman" panose="02020603050405020304" pitchFamily="18" charset="0"/>
              </a:rPr>
              <a:t>Inventarele locale de emisii trebuie să includă, pentru fiecare </a:t>
            </a:r>
            <a:r>
              <a:rPr lang="ro-RO" sz="1200" dirty="0" err="1">
                <a:cs typeface="Times New Roman" panose="02020603050405020304" pitchFamily="18" charset="0"/>
              </a:rPr>
              <a:t>judeţ</a:t>
            </a:r>
            <a:r>
              <a:rPr lang="ro-RO" sz="1200" dirty="0">
                <a:cs typeface="Times New Roman" panose="02020603050405020304" pitchFamily="18" charset="0"/>
              </a:rPr>
              <a:t>, toate sursele antropice </a:t>
            </a:r>
            <a:r>
              <a:rPr lang="ro-RO" sz="1200" dirty="0" err="1">
                <a:cs typeface="Times New Roman" panose="02020603050405020304" pitchFamily="18" charset="0"/>
              </a:rPr>
              <a:t>şi</a:t>
            </a:r>
            <a:r>
              <a:rPr lang="ro-RO" sz="1200" dirty="0">
                <a:cs typeface="Times New Roman" panose="02020603050405020304" pitchFamily="18" charset="0"/>
              </a:rPr>
              <a:t> naturale amplasate pe întreg teritoriul administrativ al acestuia, în diferite arii: </a:t>
            </a:r>
            <a:r>
              <a:rPr lang="ro-RO" sz="1200" dirty="0" err="1">
                <a:cs typeface="Times New Roman" panose="02020603050405020304" pitchFamily="18" charset="0"/>
              </a:rPr>
              <a:t>unităţi</a:t>
            </a:r>
            <a:r>
              <a:rPr lang="ro-RO" sz="1200" dirty="0">
                <a:cs typeface="Times New Roman" panose="02020603050405020304" pitchFamily="18" charset="0"/>
              </a:rPr>
              <a:t> industriale, zone </a:t>
            </a:r>
            <a:r>
              <a:rPr lang="ro-RO" sz="1200" dirty="0" err="1">
                <a:cs typeface="Times New Roman" panose="02020603050405020304" pitchFamily="18" charset="0"/>
              </a:rPr>
              <a:t>rezidenţiale</a:t>
            </a:r>
            <a:r>
              <a:rPr lang="ro-RO" sz="1200" dirty="0">
                <a:cs typeface="Times New Roman" panose="02020603050405020304" pitchFamily="18" charset="0"/>
              </a:rPr>
              <a:t>, infrastructură de transport, ferme, terenuri agricole, păduri, zone umede.</a:t>
            </a:r>
            <a:endParaRPr lang="en-US" sz="1200" dirty="0">
              <a:cs typeface="Times New Roman" panose="02020603050405020304" pitchFamily="18" charset="0"/>
            </a:endParaRPr>
          </a:p>
          <a:p>
            <a:pPr marL="0" indent="0">
              <a:buNone/>
            </a:pPr>
            <a:r>
              <a:rPr lang="en-US" sz="1200" dirty="0" err="1">
                <a:cs typeface="Times New Roman" panose="02020603050405020304" pitchFamily="18" charset="0"/>
              </a:rPr>
              <a:t>Inventarele</a:t>
            </a:r>
            <a:r>
              <a:rPr lang="en-US" sz="1200" dirty="0">
                <a:cs typeface="Times New Roman" panose="02020603050405020304" pitchFamily="18" charset="0"/>
              </a:rPr>
              <a:t> de </a:t>
            </a:r>
            <a:r>
              <a:rPr lang="en-US" sz="1200" dirty="0" err="1">
                <a:cs typeface="Times New Roman" panose="02020603050405020304" pitchFamily="18" charset="0"/>
              </a:rPr>
              <a:t>emisii</a:t>
            </a:r>
            <a:r>
              <a:rPr lang="en-US" sz="1200" dirty="0">
                <a:cs typeface="Times New Roman" panose="02020603050405020304" pitchFamily="18" charset="0"/>
              </a:rPr>
              <a:t> se </a:t>
            </a:r>
            <a:r>
              <a:rPr lang="en-US" sz="1200" dirty="0" err="1">
                <a:cs typeface="Times New Roman" panose="02020603050405020304" pitchFamily="18" charset="0"/>
              </a:rPr>
              <a:t>fac</a:t>
            </a:r>
            <a:r>
              <a:rPr lang="en-US" sz="1200" dirty="0">
                <a:cs typeface="Times New Roman" panose="02020603050405020304" pitchFamily="18" charset="0"/>
              </a:rPr>
              <a:t> </a:t>
            </a:r>
            <a:r>
              <a:rPr lang="ro-RO" sz="1200" dirty="0">
                <a:cs typeface="Times New Roman" panose="02020603050405020304" pitchFamily="18" charset="0"/>
              </a:rPr>
              <a:t>în conformitate cu prevederile Ordinului </a:t>
            </a:r>
            <a:r>
              <a:rPr lang="ro-RO" sz="1100" i="1" dirty="0">
                <a:solidFill>
                  <a:srgbClr val="000000"/>
                </a:solidFill>
              </a:rPr>
              <a:t>Ministerul Mediului și Pădurilor </a:t>
            </a:r>
            <a:r>
              <a:rPr lang="nn-NO" sz="1100" dirty="0"/>
              <a:t>nr. 3299 din 28/08/2012 </a:t>
            </a:r>
            <a:r>
              <a:rPr lang="ro-RO" sz="1100" dirty="0"/>
              <a:t>p</a:t>
            </a:r>
            <a:r>
              <a:rPr lang="it-IT" sz="1100" dirty="0" err="1"/>
              <a:t>ublicat</a:t>
            </a:r>
            <a:r>
              <a:rPr lang="it-IT" sz="1100" dirty="0"/>
              <a:t> in </a:t>
            </a:r>
            <a:r>
              <a:rPr lang="it-IT" sz="1100" dirty="0" err="1"/>
              <a:t>Monitorul</a:t>
            </a:r>
            <a:r>
              <a:rPr lang="it-IT" sz="1100" dirty="0"/>
              <a:t> </a:t>
            </a:r>
            <a:r>
              <a:rPr lang="it-IT" sz="1100" dirty="0" err="1"/>
              <a:t>Oficial</a:t>
            </a:r>
            <a:r>
              <a:rPr lang="it-IT" sz="1100" dirty="0"/>
              <a:t>, </a:t>
            </a:r>
            <a:r>
              <a:rPr lang="it-IT" sz="1100" dirty="0" err="1"/>
              <a:t>Partea</a:t>
            </a:r>
            <a:r>
              <a:rPr lang="it-IT" sz="1100" dirty="0"/>
              <a:t> I nr. 698 </a:t>
            </a:r>
            <a:r>
              <a:rPr lang="it-IT" sz="1100" dirty="0" err="1"/>
              <a:t>din</a:t>
            </a:r>
            <a:r>
              <a:rPr lang="it-IT" sz="1100" dirty="0"/>
              <a:t> 11/10/2012 </a:t>
            </a:r>
            <a:r>
              <a:rPr lang="ro-RO" sz="1100" dirty="0"/>
              <a:t>pentru aprobarea metodologiei de realizare </a:t>
            </a:r>
            <a:r>
              <a:rPr lang="ro-RO" sz="1100" dirty="0" err="1"/>
              <a:t>şi</a:t>
            </a:r>
            <a:r>
              <a:rPr lang="ro-RO" sz="1100" dirty="0"/>
              <a:t> raportare a inventarelor privind emisiile de </a:t>
            </a:r>
            <a:r>
              <a:rPr lang="ro-RO" sz="1100" dirty="0" err="1"/>
              <a:t>poluanţi</a:t>
            </a:r>
            <a:r>
              <a:rPr lang="ro-RO" sz="1100" dirty="0"/>
              <a:t> în atmosferă, anexele 1-4 fiind publicate în M.O. 698 bis.</a:t>
            </a:r>
          </a:p>
          <a:p>
            <a:pPr marL="0" indent="0">
              <a:buNone/>
            </a:pPr>
            <a:r>
              <a:rPr lang="ro-RO" sz="1100" dirty="0"/>
              <a:t>Furnizorii de date încarcă date despre emisii în S.I.M.</a:t>
            </a:r>
          </a:p>
          <a:p>
            <a:pPr marL="0" indent="0">
              <a:buNone/>
            </a:pPr>
            <a:r>
              <a:rPr lang="ro-RO" sz="1100" dirty="0"/>
              <a:t>Formularele conține date cu caracter personal și nu sunt accesibile publicului ca să poată fi analizate </a:t>
            </a:r>
            <a:r>
              <a:rPr lang="ro-RO" sz="1200" dirty="0"/>
              <a:t>astfel încât să existe o vizualizare a eventualelor sinergii. </a:t>
            </a:r>
          </a:p>
          <a:p>
            <a:pPr marL="0" indent="0">
              <a:buNone/>
            </a:pPr>
            <a:r>
              <a:rPr lang="ro-RO" sz="1200" dirty="0"/>
              <a:t>Pe de altă parte se poate presupune că aceste date au fost utilizate la întocmirea listelor din Ordinul nr. 1206/2015 pentru aprobarea listelor cu unitățile administrativ-teritoriale întocmite în urma încadrării în regimuri de gestionare a ariilor din zonele </a:t>
            </a:r>
            <a:r>
              <a:rPr lang="ro-RO" sz="1200" dirty="0" err="1"/>
              <a:t>şi</a:t>
            </a:r>
            <a:r>
              <a:rPr lang="ro-RO" sz="1200" dirty="0"/>
              <a:t> aglomerările prevăzute în anexa nr. 2 la Legea nr. 104/2011 privind calitatea aerului înconjurător.</a:t>
            </a:r>
          </a:p>
          <a:p>
            <a:pPr marL="0" indent="0">
              <a:buNone/>
            </a:pPr>
            <a:r>
              <a:rPr lang="ro-RO" sz="1200" dirty="0"/>
              <a:t>La Art. 4 din acest ordin se face afirmația”: </a:t>
            </a:r>
            <a:r>
              <a:rPr lang="ro-RO" sz="1300" dirty="0"/>
              <a:t>Încadrarea în regimul de gestionare I sau II a ariilor din zone </a:t>
            </a:r>
            <a:r>
              <a:rPr lang="ro-RO" sz="1300" dirty="0" err="1"/>
              <a:t>şi</a:t>
            </a:r>
            <a:r>
              <a:rPr lang="ro-RO" sz="1300" dirty="0"/>
              <a:t> aglomerări s-a realizat pe baza rezultatelor obținute în urma evaluării calității aerului la nivel național, care a utilizat atât măsurări în puncte fixe, realizate cu ajutorul stațiilor de măsurare care fac parte din Rețeaua Națională de Monitorizare a Calității Aerului, aflată în administrarea autorității publice centrale pentru protecția mediului, cât și pe baza rezultatelor obținute din modelarea matematică a dispersiei poluanților emiși în aer.”</a:t>
            </a:r>
            <a:endParaRPr lang="en-US" sz="1300" dirty="0"/>
          </a:p>
          <a:p>
            <a:pPr marL="0" indent="0">
              <a:lnSpc>
                <a:spcPct val="100000"/>
              </a:lnSpc>
              <a:spcBef>
                <a:spcPts val="0"/>
              </a:spcBef>
              <a:buNone/>
            </a:pPr>
            <a:endParaRPr lang="en-US" sz="1200" dirty="0"/>
          </a:p>
          <a:p>
            <a:pPr marL="0" indent="0">
              <a:lnSpc>
                <a:spcPct val="100000"/>
              </a:lnSpc>
              <a:buNone/>
            </a:pPr>
            <a:endParaRPr lang="ro-RO" sz="1200" dirty="0">
              <a:cs typeface="Times New Roman" panose="02020603050405020304" pitchFamily="18" charset="0"/>
            </a:endParaRPr>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30375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fontScale="92500" lnSpcReduction="10000"/>
          </a:bodyPr>
          <a:lstStyle/>
          <a:p>
            <a:pPr marL="0" indent="0">
              <a:lnSpc>
                <a:spcPct val="100000"/>
              </a:lnSpc>
              <a:buNone/>
            </a:pPr>
            <a:endParaRPr lang="ro-RO" sz="1200" dirty="0"/>
          </a:p>
          <a:p>
            <a:pPr marL="0" indent="0">
              <a:lnSpc>
                <a:spcPct val="100000"/>
              </a:lnSpc>
              <a:spcBef>
                <a:spcPts val="0"/>
              </a:spcBef>
              <a:buNone/>
            </a:pPr>
            <a:r>
              <a:rPr lang="ro-RO" sz="1200" dirty="0"/>
              <a:t>În județul Maramureș conform paginii de internet a APM Maramureș sunt instalații care intră sub incidența reglementărilor privind prevenirea și controlul integrat al poluării. Există de asemenea câteva obiective în curs de autorizare.</a:t>
            </a:r>
          </a:p>
          <a:p>
            <a:pPr marL="0" indent="0">
              <a:buNone/>
            </a:pPr>
            <a:r>
              <a:rPr lang="ro-RO" sz="1200" dirty="0"/>
              <a:t>Este de remarcat faptul că, de exemplu în cazul fermelor de animale ( păsări și porci ) care intră sub incidența acestui regim de autorizare, aspectele privind monitorizarea emisiilor în aer, deși activitatea de creștere a animalelor emite în aer în mod specific pulberi, NH</a:t>
            </a:r>
            <a:r>
              <a:rPr lang="ro-RO" sz="1200" baseline="-25000" dirty="0"/>
              <a:t>3</a:t>
            </a:r>
            <a:r>
              <a:rPr lang="ro-RO" sz="1200" dirty="0"/>
              <a:t>; N</a:t>
            </a:r>
            <a:r>
              <a:rPr lang="ro-RO" sz="1200" baseline="-25000" dirty="0"/>
              <a:t>2</a:t>
            </a:r>
            <a:r>
              <a:rPr lang="ro-RO" sz="1200" dirty="0"/>
              <a:t>O; CH</a:t>
            </a:r>
            <a:r>
              <a:rPr lang="ro-RO" sz="1200" baseline="-25000" dirty="0"/>
              <a:t>4</a:t>
            </a:r>
            <a:r>
              <a:rPr lang="ro-RO" sz="1200" dirty="0"/>
              <a:t> (modul de evacuare este asigurat de ventilarea forțată pe direcție orizontală fără instalații de reținere la nivelul clădirilor, cca 1,5m) existând inclusiv emisii de </a:t>
            </a:r>
            <a:r>
              <a:rPr lang="ro-RO" sz="1200" dirty="0" err="1"/>
              <a:t>SOx</a:t>
            </a:r>
            <a:r>
              <a:rPr lang="ro-RO" sz="1200" dirty="0"/>
              <a:t>; CO; </a:t>
            </a:r>
            <a:r>
              <a:rPr lang="ro-RO" sz="1200" dirty="0" err="1"/>
              <a:t>Nox</a:t>
            </a:r>
            <a:r>
              <a:rPr lang="ro-RO" sz="1200" dirty="0"/>
              <a:t> și pulberi datorită funcționării centralelor termice și aerotermelor (surse aflate de asemenea la joasă înălțime), monitorizarea emisiilor prevăzută în Autorizațiile Integrate de Mediu aferente activităților de creștere a păsărilor la capitolul aer conține mențiunea ”Nu este cazul”. ( ex : Autorizație integrata de mediu nr.14-1 MM din ? 2.04. 2014 punctul 13.1. Monitorizare aer Nu este cazul.) sau pentru aer nu sunt prevăzute obligații. </a:t>
            </a:r>
          </a:p>
          <a:p>
            <a:pPr marL="0" indent="0">
              <a:buNone/>
            </a:pPr>
            <a:r>
              <a:rPr lang="ro-RO" sz="1200" dirty="0"/>
              <a:t>În cazul uneia din fermele de porci relativ la monitorizarea aerului sunt impuse obligații legate doar de emisiile de la sistemele de încălzire.</a:t>
            </a:r>
            <a:endParaRPr lang="en-US" sz="1200" dirty="0"/>
          </a:p>
          <a:p>
            <a:pPr marL="0" indent="0">
              <a:lnSpc>
                <a:spcPct val="100000"/>
              </a:lnSpc>
              <a:buNone/>
            </a:pPr>
            <a:r>
              <a:rPr lang="ro-RO" sz="1200" dirty="0"/>
              <a:t> Astfel emisiile legate de activitatea propriu-zisă sunt nemonitorizate. Emisiile specifice de la acestea sunt direct legate de existența unor mirosuri specifice. Funcție de distanța față de zonele rezidențiale, intensitatea și direcția vântului acestea pot crea disconfort.</a:t>
            </a:r>
            <a:endParaRPr lang="en-US" sz="1200" dirty="0"/>
          </a:p>
          <a:p>
            <a:pPr marL="0" indent="0">
              <a:lnSpc>
                <a:spcPct val="100000"/>
              </a:lnSpc>
              <a:buNone/>
            </a:pPr>
            <a:r>
              <a:rPr lang="ro-RO" sz="1200" dirty="0"/>
              <a:t>În județ nu există instalații de obținere a biogazului aferente unor asemenea tipuri de unități fiind doar un proiect în derulare la Seini.</a:t>
            </a:r>
            <a:endParaRPr lang="en-US" sz="1200" dirty="0"/>
          </a:p>
          <a:p>
            <a:pPr marL="0" indent="0">
              <a:lnSpc>
                <a:spcPct val="100000"/>
              </a:lnSpc>
              <a:spcBef>
                <a:spcPts val="0"/>
              </a:spcBef>
              <a:buNone/>
            </a:pPr>
            <a:r>
              <a:rPr lang="ro-RO" sz="1200" dirty="0"/>
              <a:t> </a:t>
            </a:r>
            <a:endParaRPr lang="en-US" sz="1200" dirty="0"/>
          </a:p>
          <a:p>
            <a:pPr marL="0" indent="0">
              <a:lnSpc>
                <a:spcPct val="100000"/>
              </a:lnSpc>
              <a:buNone/>
            </a:pPr>
            <a:r>
              <a:rPr lang="ro-RO" sz="1200" dirty="0">
                <a:cs typeface="Times New Roman" panose="02020603050405020304" pitchFamily="18" charset="0"/>
              </a:rPr>
              <a:t>Pentru activitățile în cazul autorizării cărora este necesară parcurgerea unei proceduri pe linie de mediu și anume acele </a:t>
            </a:r>
            <a:r>
              <a:rPr lang="ro-RO" sz="1200" dirty="0"/>
              <a:t>instalații care intră sub incidența reglementărilor privind prevenirea și controlul integrat al poluării sau ale celor care se regăsesc în Anexa nr. 1, a Ordinului MMDD nr. 1798/2007. conform conținuturilor cadru ale documentațiilor care se transmit în vederea parcurgerii etapelor procedurale sunt solicitate date privind emisiile în atmosferă.</a:t>
            </a:r>
          </a:p>
          <a:p>
            <a:pPr marL="0" indent="0">
              <a:lnSpc>
                <a:spcPct val="100000"/>
              </a:lnSpc>
              <a:spcBef>
                <a:spcPts val="0"/>
              </a:spcBef>
              <a:buNone/>
            </a:pPr>
            <a:r>
              <a:rPr lang="ro-RO" sz="1200" dirty="0"/>
              <a:t>De </a:t>
            </a:r>
            <a:r>
              <a:rPr lang="ro-RO" sz="1200" dirty="0" err="1"/>
              <a:t>exemplu:În</a:t>
            </a:r>
            <a:r>
              <a:rPr lang="ro-RO" sz="1200" dirty="0"/>
              <a:t> cadrul Fișelor de Prezentare din cadrul procedurii de autorizare există capitole referitoare la:     </a:t>
            </a:r>
            <a:endParaRPr lang="en-US" sz="1200" dirty="0"/>
          </a:p>
          <a:p>
            <a:pPr marL="0" indent="0">
              <a:lnSpc>
                <a:spcPct val="100000"/>
              </a:lnSpc>
              <a:spcBef>
                <a:spcPts val="0"/>
              </a:spcBef>
              <a:buNone/>
            </a:pPr>
            <a:r>
              <a:rPr lang="ro-RO" sz="1200" dirty="0"/>
              <a:t>”</a:t>
            </a:r>
            <a:r>
              <a:rPr lang="ro-RO" sz="1200" dirty="0" err="1"/>
              <a:t>Protectia</a:t>
            </a:r>
            <a:r>
              <a:rPr lang="ro-RO" sz="1200" dirty="0"/>
              <a:t> atmosferei </a:t>
            </a:r>
            <a:endParaRPr lang="en-US" sz="1200" dirty="0"/>
          </a:p>
          <a:p>
            <a:pPr marL="0" indent="0">
              <a:lnSpc>
                <a:spcPct val="100000"/>
              </a:lnSpc>
              <a:spcBef>
                <a:spcPts val="0"/>
              </a:spcBef>
              <a:buNone/>
            </a:pPr>
            <a:r>
              <a:rPr lang="ro-RO" sz="1200" dirty="0"/>
              <a:t>   - Sursele si </a:t>
            </a:r>
            <a:r>
              <a:rPr lang="ro-RO" sz="1200" dirty="0" err="1"/>
              <a:t>poluantii</a:t>
            </a:r>
            <a:r>
              <a:rPr lang="ro-RO" sz="1200" dirty="0"/>
              <a:t> pentru aer </a:t>
            </a:r>
            <a:endParaRPr lang="en-US" sz="1200" dirty="0"/>
          </a:p>
          <a:p>
            <a:pPr marL="0" indent="0">
              <a:lnSpc>
                <a:spcPct val="100000"/>
              </a:lnSpc>
              <a:spcBef>
                <a:spcPts val="0"/>
              </a:spcBef>
              <a:buNone/>
            </a:pPr>
            <a:r>
              <a:rPr lang="ro-RO" sz="1200" dirty="0"/>
              <a:t>   - Instalații pentru colectarea, epurarea si dispersia gazelor reziduale si a pulberilor </a:t>
            </a:r>
            <a:endParaRPr lang="en-US" sz="1200" dirty="0"/>
          </a:p>
          <a:p>
            <a:pPr marL="0" indent="0">
              <a:lnSpc>
                <a:spcPct val="100000"/>
              </a:lnSpc>
              <a:spcBef>
                <a:spcPts val="0"/>
              </a:spcBef>
              <a:buNone/>
            </a:pPr>
            <a:r>
              <a:rPr lang="ro-RO" sz="1200" dirty="0"/>
              <a:t>   - Poluanții evacuați in atmosfera (in mg/mc si g/s) </a:t>
            </a:r>
            <a:endParaRPr lang="en-US" sz="1200" dirty="0"/>
          </a:p>
          <a:p>
            <a:pPr marL="0" indent="0">
              <a:lnSpc>
                <a:spcPct val="100000"/>
              </a:lnSpc>
              <a:spcBef>
                <a:spcPts val="0"/>
              </a:spcBef>
              <a:buNone/>
            </a:pPr>
            <a:r>
              <a:rPr lang="ro-RO" sz="1200" dirty="0"/>
              <a:t>Monitorizarea mediului </a:t>
            </a:r>
            <a:endParaRPr lang="en-US" sz="1200" dirty="0"/>
          </a:p>
          <a:p>
            <a:pPr marL="0" indent="0">
              <a:lnSpc>
                <a:spcPct val="100000"/>
              </a:lnSpc>
              <a:spcBef>
                <a:spcPts val="0"/>
              </a:spcBef>
              <a:buNone/>
            </a:pPr>
            <a:r>
              <a:rPr lang="ro-RO" sz="1200" dirty="0"/>
              <a:t>      Dotări si masuri privind instruirea personalului, managementul exploatării si analiza periodica a propunerii de conformare pentru controlul emisiilor de poluanți, supravegherea calității mediului si monitorizarea activităților de protecție a mediului. ”</a:t>
            </a:r>
            <a:endParaRPr lang="en-US" sz="1200" dirty="0"/>
          </a:p>
          <a:p>
            <a:pPr marL="0" indent="0">
              <a:lnSpc>
                <a:spcPct val="100000"/>
              </a:lnSpc>
              <a:spcBef>
                <a:spcPts val="0"/>
              </a:spcBef>
              <a:buNone/>
            </a:pPr>
            <a:endParaRPr lang="en-US" sz="1200" dirty="0"/>
          </a:p>
          <a:p>
            <a:pPr marL="0" indent="0">
              <a:lnSpc>
                <a:spcPct val="100000"/>
              </a:lnSpc>
              <a:buNone/>
            </a:pPr>
            <a:endParaRPr lang="ro-RO" sz="1200" dirty="0">
              <a:cs typeface="Times New Roman" panose="02020603050405020304" pitchFamily="18" charset="0"/>
            </a:endParaRPr>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147286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235732"/>
            <a:ext cx="8707827" cy="537991"/>
          </a:xfrm>
        </p:spPr>
        <p:txBody>
          <a:bodyPr>
            <a:normAutofit/>
          </a:bodyPr>
          <a:lstStyle/>
          <a:p>
            <a:pPr>
              <a:lnSpc>
                <a:spcPct val="100000"/>
              </a:lnSpc>
              <a:spcBef>
                <a:spcPts val="0"/>
              </a:spcBef>
            </a:pPr>
            <a:r>
              <a:rPr lang="ro-RO" sz="1100" b="1" dirty="0">
                <a:latin typeface="+mn-lt"/>
                <a:cs typeface="Times New Roman" panose="02020603050405020304" pitchFamily="18" charset="0"/>
              </a:rPr>
              <a:t>	</a:t>
            </a:r>
            <a:r>
              <a:rPr lang="en-US" sz="1100" dirty="0">
                <a:latin typeface="+mn-lt"/>
                <a:cs typeface="Times New Roman" panose="02020603050405020304" pitchFamily="18" charset="0"/>
              </a:rPr>
              <a:t/>
            </a:r>
            <a:br>
              <a:rPr lang="en-US" sz="1100" dirty="0">
                <a:latin typeface="+mn-lt"/>
                <a:cs typeface="Times New Roman" panose="02020603050405020304" pitchFamily="18" charset="0"/>
              </a:rPr>
            </a:br>
            <a:endParaRPr lang="en-US" sz="1100" b="1" dirty="0">
              <a:latin typeface="+mn-lt"/>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lnSpc>
                <a:spcPct val="100000"/>
              </a:lnSpc>
              <a:spcBef>
                <a:spcPts val="0"/>
              </a:spcBef>
              <a:buNone/>
            </a:pPr>
            <a:r>
              <a:rPr lang="ro-RO" sz="1100" dirty="0"/>
              <a:t>STUDIU DE CALITATE A AERULUI</a:t>
            </a:r>
            <a:endParaRPr lang="en-US" sz="1100" dirty="0"/>
          </a:p>
          <a:p>
            <a:pPr marL="0" indent="0">
              <a:lnSpc>
                <a:spcPct val="100000"/>
              </a:lnSpc>
              <a:spcBef>
                <a:spcPts val="0"/>
              </a:spcBef>
              <a:buNone/>
            </a:pPr>
            <a:r>
              <a:rPr lang="ro-RO" sz="1100" dirty="0"/>
              <a:t>Evaluarea calității aerului se face având în vedere baza legală, reprezentată în România în principal de Legea Nr. 104 din 15 iunie 2011 privind calitatea aerului înconjurător.</a:t>
            </a:r>
            <a:endParaRPr lang="en-US" sz="1100" dirty="0"/>
          </a:p>
          <a:p>
            <a:pPr marL="0" indent="0">
              <a:lnSpc>
                <a:spcPct val="100000"/>
              </a:lnSpc>
              <a:spcBef>
                <a:spcPts val="0"/>
              </a:spcBef>
              <a:buNone/>
            </a:pPr>
            <a:r>
              <a:rPr lang="ro-RO" sz="1100" dirty="0"/>
              <a:t>În conformitate cu ART.6 (1) din Legea Nr. 104 din 15 iunie 2011 privind calitatea aerului înconjurător, emitent PARLAMENTUL ROMÂNIEI, publicată în MONITORUL OFICIAL NR. 452 din 28 iunie 2011:”  În scopul evaluării și gestionării calității aerului înconjurător pe întreg teritoriul țării se stabilesc aglomerări, zone de evaluare a calității aerului înconjurător și zone de gestionare a calității aerului înconjurător.”</a:t>
            </a:r>
            <a:endParaRPr lang="en-US" sz="1100" dirty="0"/>
          </a:p>
          <a:p>
            <a:pPr marL="0" indent="0">
              <a:lnSpc>
                <a:spcPct val="100000"/>
              </a:lnSpc>
              <a:spcBef>
                <a:spcPts val="0"/>
              </a:spcBef>
              <a:buNone/>
            </a:pPr>
            <a:r>
              <a:rPr lang="ro-RO" sz="1100" dirty="0"/>
              <a:t>În ANEXA2 - AG10MERĂRILE ŞI ZONELE DE EVALUARE a calității aerului înconjurător, sunt consemnate:</a:t>
            </a:r>
            <a:endParaRPr lang="en-US" sz="1100" dirty="0"/>
          </a:p>
          <a:p>
            <a:pPr marL="0" indent="0">
              <a:lnSpc>
                <a:spcPct val="100000"/>
              </a:lnSpc>
              <a:spcBef>
                <a:spcPts val="0"/>
              </a:spcBef>
              <a:buNone/>
            </a:pPr>
            <a:r>
              <a:rPr lang="ro-RO" sz="1100" dirty="0"/>
              <a:t>Aglomerări - 2. municipiul Baia Mare;</a:t>
            </a:r>
            <a:endParaRPr lang="en-US" sz="1100" dirty="0"/>
          </a:p>
          <a:p>
            <a:pPr marL="0" indent="0">
              <a:lnSpc>
                <a:spcPct val="100000"/>
              </a:lnSpc>
              <a:spcBef>
                <a:spcPts val="0"/>
              </a:spcBef>
              <a:buNone/>
            </a:pPr>
            <a:r>
              <a:rPr lang="ro-RO" sz="1100" dirty="0"/>
              <a:t>Zone - 26. Maramureș - reprezintă delimitarea administrativă a județului Maramureș, cu excepția aglomerării Baia Mare</a:t>
            </a:r>
            <a:endParaRPr lang="en-US" sz="1100" dirty="0"/>
          </a:p>
          <a:p>
            <a:pPr marL="0" indent="0">
              <a:lnSpc>
                <a:spcPct val="100000"/>
              </a:lnSpc>
              <a:spcBef>
                <a:spcPts val="0"/>
              </a:spcBef>
              <a:buNone/>
            </a:pPr>
            <a:r>
              <a:rPr lang="ro-RO" sz="1100" dirty="0"/>
              <a:t> Clasificarea și delimitarea ariilor din zone și aglomerări în regimuri de evaluare și în regimuri de gestionare a calității aerului înconjurător se face conform Art. 4 punctul (3) b) al Legii 104 de către Sistemul National de Evaluare și Gestionare Integrată a Calității Aerului</a:t>
            </a:r>
          </a:p>
          <a:p>
            <a:pPr marL="0" indent="0">
              <a:lnSpc>
                <a:spcPct val="100000"/>
              </a:lnSpc>
              <a:spcBef>
                <a:spcPts val="0"/>
              </a:spcBef>
              <a:buNone/>
            </a:pPr>
            <a:r>
              <a:rPr lang="ro-RO" sz="1100" dirty="0"/>
              <a:t>”ART. 25</a:t>
            </a:r>
            <a:endParaRPr lang="en-US" sz="1100" dirty="0"/>
          </a:p>
          <a:p>
            <a:pPr marL="0" indent="0">
              <a:lnSpc>
                <a:spcPct val="100000"/>
              </a:lnSpc>
              <a:spcBef>
                <a:spcPts val="0"/>
              </a:spcBef>
              <a:buNone/>
            </a:pPr>
            <a:r>
              <a:rPr lang="ro-RO" sz="1100" dirty="0"/>
              <a:t>(1) În vederea evaluării calității aerului înconjurător pentru dioxid de sulf, dioxid de azot, oxizi</a:t>
            </a:r>
            <a:endParaRPr lang="en-US" sz="1100" dirty="0"/>
          </a:p>
          <a:p>
            <a:pPr marL="0" indent="0">
              <a:lnSpc>
                <a:spcPct val="100000"/>
              </a:lnSpc>
              <a:spcBef>
                <a:spcPts val="0"/>
              </a:spcBef>
              <a:buNone/>
            </a:pPr>
            <a:r>
              <a:rPr lang="ro-RO" sz="1100" dirty="0"/>
              <a:t>de azot, particule în suspensie PM_10 </a:t>
            </a:r>
            <a:r>
              <a:rPr lang="ro-RO" sz="1100" dirty="0" err="1"/>
              <a:t>şi</a:t>
            </a:r>
            <a:r>
              <a:rPr lang="ro-RO" sz="1100" dirty="0"/>
              <a:t> PM_2,5, plumb, benzen, monoxid de carbon, arsen,</a:t>
            </a:r>
            <a:endParaRPr lang="en-US" sz="1100" dirty="0"/>
          </a:p>
          <a:p>
            <a:pPr marL="0" indent="0">
              <a:lnSpc>
                <a:spcPct val="100000"/>
              </a:lnSpc>
              <a:spcBef>
                <a:spcPts val="0"/>
              </a:spcBef>
              <a:buNone/>
            </a:pPr>
            <a:r>
              <a:rPr lang="ro-RO" sz="1100" dirty="0"/>
              <a:t>cadmiu, nichel, </a:t>
            </a:r>
            <a:r>
              <a:rPr lang="ro-RO" sz="1100" dirty="0" err="1"/>
              <a:t>benzo</a:t>
            </a:r>
            <a:r>
              <a:rPr lang="ro-RO" sz="1100" dirty="0"/>
              <a:t>(a)</a:t>
            </a:r>
            <a:r>
              <a:rPr lang="ro-RO" sz="1100" dirty="0" err="1"/>
              <a:t>piren</a:t>
            </a:r>
            <a:r>
              <a:rPr lang="ro-RO" sz="1100" dirty="0"/>
              <a:t>, în fiecare zonă sau aglomerare se delimitează arii care se clasifică în regimuri de evaluare în funcție de pragurile superior și inferior de evaluare, prevăzute la poziția A.1 din anexa nr. 3, după cum urmează:</a:t>
            </a:r>
            <a:endParaRPr lang="en-US" sz="1100" dirty="0"/>
          </a:p>
          <a:p>
            <a:pPr marL="0" indent="0">
              <a:lnSpc>
                <a:spcPct val="100000"/>
              </a:lnSpc>
              <a:spcBef>
                <a:spcPts val="0"/>
              </a:spcBef>
              <a:buNone/>
            </a:pPr>
            <a:r>
              <a:rPr lang="ro-RO" sz="1100" dirty="0"/>
              <a:t>a) regim de evaluare A, în care nivelul este mai mare decât pragul superior de evaluare;</a:t>
            </a:r>
            <a:endParaRPr lang="en-US" sz="1100" dirty="0"/>
          </a:p>
          <a:p>
            <a:pPr marL="0" indent="0">
              <a:lnSpc>
                <a:spcPct val="100000"/>
              </a:lnSpc>
              <a:spcBef>
                <a:spcPts val="0"/>
              </a:spcBef>
              <a:buNone/>
            </a:pPr>
            <a:r>
              <a:rPr lang="ro-RO" sz="1100" dirty="0"/>
              <a:t>b) regim de evaluare B, în care nivelul este mai mic decât pragul superior de evaluare, dar mai mare decât pragul inferior de evaluare;</a:t>
            </a:r>
            <a:endParaRPr lang="en-US" sz="1100" dirty="0"/>
          </a:p>
          <a:p>
            <a:pPr marL="0" indent="0">
              <a:lnSpc>
                <a:spcPct val="100000"/>
              </a:lnSpc>
              <a:spcBef>
                <a:spcPts val="0"/>
              </a:spcBef>
              <a:buNone/>
            </a:pPr>
            <a:r>
              <a:rPr lang="ro-RO" sz="1100" dirty="0"/>
              <a:t>c) regim de evaluare C, în care nivelul este mai mic decât pragul inferior de evaluare.</a:t>
            </a:r>
            <a:endParaRPr lang="en-US" sz="1100" dirty="0"/>
          </a:p>
          <a:p>
            <a:pPr>
              <a:lnSpc>
                <a:spcPct val="100000"/>
              </a:lnSpc>
              <a:spcBef>
                <a:spcPts val="0"/>
              </a:spcBef>
            </a:pPr>
            <a:endParaRPr lang="en-US" sz="1100" dirty="0">
              <a:cs typeface="Times New Roman" panose="02020603050405020304" pitchFamily="18" charset="0"/>
            </a:endParaRPr>
          </a:p>
        </p:txBody>
      </p:sp>
      <p:sp>
        <p:nvSpPr>
          <p:cNvPr id="4" name="Footer Placeholder 3"/>
          <p:cNvSpPr>
            <a:spLocks noGrp="1"/>
          </p:cNvSpPr>
          <p:nvPr>
            <p:ph type="ftr" sz="quarter" idx="11"/>
          </p:nvPr>
        </p:nvSpPr>
        <p:spPr>
          <a:xfrm>
            <a:off x="300039" y="5965194"/>
            <a:ext cx="8543924" cy="756284"/>
          </a:xfrm>
        </p:spPr>
        <p:txBody>
          <a:bodyPr/>
          <a:lstStyle/>
          <a:p>
            <a:pPr algn="l"/>
            <a:endParaRPr lang="en-US" sz="1100" dirty="0"/>
          </a:p>
        </p:txBody>
      </p:sp>
    </p:spTree>
    <p:extLst>
      <p:ext uri="{BB962C8B-B14F-4D97-AF65-F5344CB8AC3E}">
        <p14:creationId xmlns:p14="http://schemas.microsoft.com/office/powerpoint/2010/main" xmlns="" val="157463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fontScale="32500" lnSpcReduction="20000"/>
          </a:bodyPr>
          <a:lstStyle/>
          <a:p>
            <a:pPr marL="0" indent="0">
              <a:lnSpc>
                <a:spcPct val="100000"/>
              </a:lnSpc>
              <a:buNone/>
            </a:pPr>
            <a:endParaRPr lang="ro-RO" sz="1200" dirty="0"/>
          </a:p>
          <a:p>
            <a:pPr marL="0" indent="0">
              <a:lnSpc>
                <a:spcPct val="120000"/>
              </a:lnSpc>
              <a:spcBef>
                <a:spcPts val="0"/>
              </a:spcBef>
              <a:buNone/>
            </a:pPr>
            <a:r>
              <a:rPr lang="ro-RO" sz="3700" dirty="0"/>
              <a:t>Emisii din Agricultură și Zootehnie în județul Maramureș.</a:t>
            </a:r>
          </a:p>
          <a:p>
            <a:pPr marL="0" indent="0">
              <a:lnSpc>
                <a:spcPct val="120000"/>
              </a:lnSpc>
              <a:spcBef>
                <a:spcPts val="0"/>
              </a:spcBef>
              <a:buNone/>
            </a:pPr>
            <a:r>
              <a:rPr lang="ro-RO" sz="3700" dirty="0"/>
              <a:t>Din punctul de vedere al emisiilor în atmosferă cele două ramuri sunt total interconectate.</a:t>
            </a:r>
          </a:p>
          <a:p>
            <a:pPr marL="0" indent="0">
              <a:lnSpc>
                <a:spcPct val="120000"/>
              </a:lnSpc>
              <a:spcBef>
                <a:spcPts val="0"/>
              </a:spcBef>
              <a:buNone/>
            </a:pPr>
            <a:r>
              <a:rPr lang="ro-RO" sz="3700" dirty="0"/>
              <a:t> Agricultura și zootehnia reprezintă o sursă importantă de emisie a două puternice gaze cu efect de seră: oxid de azot (N2O) și metan (CH4). N2O este eliberat în atmosferă de către terenurile agricole, în principal din cauza transformării microbiene a îngrășămintelor din soluri, ce conțin azot. Emisiile de N2O reprezintă peste jumătate din totalul emisiilor din agricultură; Emisiile de CH4 se datorează în mare parte îngrășămintelor provenite din procesele de digestie ale animalelor rumegătoare (în principal vaci și oi); Atât emisiile de CH4, cât și cele de N2O se produc din depozitarea și împrăștierea îngrășămintelor animale.</a:t>
            </a:r>
            <a:endParaRPr lang="en-US" sz="3700" dirty="0"/>
          </a:p>
          <a:p>
            <a:pPr marL="0" indent="0">
              <a:lnSpc>
                <a:spcPct val="120000"/>
              </a:lnSpc>
              <a:spcBef>
                <a:spcPts val="0"/>
              </a:spcBef>
              <a:buNone/>
            </a:pPr>
            <a:r>
              <a:rPr lang="ro-RO" sz="3700" dirty="0"/>
              <a:t>Astfel există o propunere de modificare a Directivei 2003/35/CE în care sunt descrise măsuri pentru controlul emisiilor de amoniac și de reducere a emisiilor pentru  controlul  emisiilor  de  particule  în suspensie și de negru de fum provenite din agricultură și zootehnie:</a:t>
            </a:r>
            <a:endParaRPr lang="en-US" sz="3700" dirty="0"/>
          </a:p>
          <a:p>
            <a:pPr marL="0" indent="0">
              <a:lnSpc>
                <a:spcPct val="120000"/>
              </a:lnSpc>
              <a:spcBef>
                <a:spcPts val="0"/>
              </a:spcBef>
              <a:buNone/>
            </a:pPr>
            <a:endParaRPr lang="en-US" sz="3700" dirty="0"/>
          </a:p>
          <a:p>
            <a:pPr marL="0" indent="0">
              <a:lnSpc>
                <a:spcPct val="120000"/>
              </a:lnSpc>
              <a:spcBef>
                <a:spcPts val="0"/>
              </a:spcBef>
              <a:buNone/>
            </a:pPr>
            <a:r>
              <a:rPr lang="ro-RO" sz="3700" dirty="0"/>
              <a:t>Măsurile de reducere a emisiilor  care ar trebui aplicate:</a:t>
            </a:r>
          </a:p>
          <a:p>
            <a:pPr marL="0" indent="0">
              <a:lnSpc>
                <a:spcPct val="120000"/>
              </a:lnSpc>
              <a:spcBef>
                <a:spcPts val="0"/>
              </a:spcBef>
              <a:buNone/>
            </a:pPr>
            <a:r>
              <a:rPr lang="ro-RO" sz="3700" dirty="0"/>
              <a:t>-gestionarea azotului, luând în considerare întregul ciclu al azotului;</a:t>
            </a:r>
            <a:endParaRPr lang="en-US" sz="3700" dirty="0"/>
          </a:p>
          <a:p>
            <a:pPr marL="0" indent="0">
              <a:lnSpc>
                <a:spcPct val="120000"/>
              </a:lnSpc>
              <a:spcBef>
                <a:spcPts val="0"/>
              </a:spcBef>
              <a:buNone/>
            </a:pPr>
            <a:r>
              <a:rPr lang="ro-RO" sz="3700" dirty="0"/>
              <a:t>-strategiile de hrănire a șeptelului;</a:t>
            </a:r>
            <a:endParaRPr lang="en-US" sz="3700" dirty="0"/>
          </a:p>
          <a:p>
            <a:pPr marL="0" indent="0">
              <a:lnSpc>
                <a:spcPct val="120000"/>
              </a:lnSpc>
              <a:spcBef>
                <a:spcPts val="0"/>
              </a:spcBef>
              <a:buNone/>
            </a:pPr>
            <a:r>
              <a:rPr lang="ro-RO" sz="3700" dirty="0"/>
              <a:t>-metodele de împrăștiere a gunoiului de grajd, cu emisii reduse;</a:t>
            </a:r>
            <a:endParaRPr lang="en-US" sz="3700" dirty="0"/>
          </a:p>
          <a:p>
            <a:pPr marL="0" indent="0">
              <a:lnSpc>
                <a:spcPct val="120000"/>
              </a:lnSpc>
              <a:spcBef>
                <a:spcPts val="0"/>
              </a:spcBef>
              <a:buNone/>
            </a:pPr>
            <a:r>
              <a:rPr lang="ro-RO" sz="3700" dirty="0"/>
              <a:t>-sistemele de depozitare a gunoiului de grajd, cu emisii reduse;</a:t>
            </a:r>
            <a:endParaRPr lang="en-US" sz="3700" dirty="0"/>
          </a:p>
          <a:p>
            <a:pPr marL="0" indent="0">
              <a:lnSpc>
                <a:spcPct val="120000"/>
              </a:lnSpc>
              <a:spcBef>
                <a:spcPts val="0"/>
              </a:spcBef>
              <a:buNone/>
            </a:pPr>
            <a:r>
              <a:rPr lang="ro-RO" sz="3700" dirty="0"/>
              <a:t>-sistemele de prelucrare și compostare a gunoiului de grajd, cu emisii reduse;</a:t>
            </a:r>
            <a:endParaRPr lang="en-US" sz="3700" dirty="0"/>
          </a:p>
          <a:p>
            <a:pPr marL="0" indent="0">
              <a:lnSpc>
                <a:spcPct val="120000"/>
              </a:lnSpc>
              <a:spcBef>
                <a:spcPts val="0"/>
              </a:spcBef>
              <a:buNone/>
            </a:pPr>
            <a:r>
              <a:rPr lang="ro-RO" sz="3700" dirty="0"/>
              <a:t>-sistemele de adăpostire a animalelor, cu emisii reduse;</a:t>
            </a:r>
            <a:endParaRPr lang="en-US" sz="3700" dirty="0"/>
          </a:p>
          <a:p>
            <a:pPr marL="0" indent="0">
              <a:lnSpc>
                <a:spcPct val="120000"/>
              </a:lnSpc>
              <a:spcBef>
                <a:spcPts val="0"/>
              </a:spcBef>
              <a:buNone/>
            </a:pPr>
            <a:r>
              <a:rPr lang="ro-RO" sz="3700" dirty="0"/>
              <a:t>-metodele de aplicare a îngrășămintelor minerale, cu emisii reduse.</a:t>
            </a:r>
            <a:endParaRPr lang="en-US" sz="3700" dirty="0"/>
          </a:p>
          <a:p>
            <a:pPr marL="0" indent="0">
              <a:lnSpc>
                <a:spcPct val="120000"/>
              </a:lnSpc>
              <a:buNone/>
            </a:pPr>
            <a:r>
              <a:rPr lang="ro-RO" sz="3700" dirty="0"/>
              <a:t>De asemenea gestionarea adecvată a reziduurilor din recolte ar trebui să se facă conform unui cod de bune practici agricole, pe baza următoarelor metode, cuprinse în propunerea de modificare amintită anterior:”  îmbunătățirea structurii solului prin încorporarea reziduurilor din recolte; îmbunătățirea tehnicilor de încorporare a reziduurilor din recolte; utilizarea alternativă a reziduurilor din recolte;</a:t>
            </a:r>
            <a:r>
              <a:rPr lang="en-US" sz="3700" dirty="0"/>
              <a:t> </a:t>
            </a:r>
            <a:r>
              <a:rPr lang="ro-RO" sz="3700" dirty="0"/>
              <a:t>îmbunătățirea stării </a:t>
            </a:r>
            <a:r>
              <a:rPr lang="ro-RO" sz="3700" dirty="0" err="1"/>
              <a:t>nutrienților</a:t>
            </a:r>
            <a:r>
              <a:rPr lang="ro-RO" sz="3700" dirty="0"/>
              <a:t> și a structurii solului prin încorporarea gunoiului de grajd în conformitate cu cerințele pentru o creștere optimă a plantelor, evitându-se astfel incinerarea gunoiului de grajd (gunoi de fermă, așternut de paie).”</a:t>
            </a:r>
            <a:endParaRPr lang="en-US" sz="3700" dirty="0"/>
          </a:p>
          <a:p>
            <a:pPr marL="0" indent="0">
              <a:lnSpc>
                <a:spcPct val="120000"/>
              </a:lnSpc>
              <a:buNone/>
            </a:pPr>
            <a:r>
              <a:rPr lang="ro-RO" sz="3700" dirty="0"/>
              <a:t> În statele membre ale UE este interzisă arderea în câmp deschis a reziduurilor și a deșeurilor de recolte agricole și a reziduurilor forestiere. Pe de altă parte trebuie acordată o mai mare atenție asupra monitorizării și punerii în aplicare a acestei măsuri. </a:t>
            </a:r>
            <a:endParaRPr lang="en-US" sz="3700" dirty="0"/>
          </a:p>
          <a:p>
            <a:pPr marL="0" indent="0">
              <a:lnSpc>
                <a:spcPct val="120000"/>
              </a:lnSpc>
              <a:spcBef>
                <a:spcPts val="0"/>
              </a:spcBef>
              <a:buNone/>
            </a:pPr>
            <a:endParaRPr lang="en-US" sz="1200" dirty="0"/>
          </a:p>
          <a:p>
            <a:pPr marL="0" indent="0">
              <a:lnSpc>
                <a:spcPct val="120000"/>
              </a:lnSpc>
              <a:spcBef>
                <a:spcPts val="0"/>
              </a:spcBef>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13660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buNone/>
            </a:pPr>
            <a:endParaRPr lang="ro-RO" sz="1200" dirty="0"/>
          </a:p>
          <a:p>
            <a:pPr marL="0" indent="0">
              <a:lnSpc>
                <a:spcPct val="100000"/>
              </a:lnSpc>
              <a:spcBef>
                <a:spcPts val="0"/>
              </a:spcBef>
              <a:buNone/>
            </a:pPr>
            <a:r>
              <a:rPr lang="ro-RO" sz="1200" dirty="0"/>
              <a:t>O altă sursă de emisii o reprezintă parcul de tractoare și mașini agricole. Conform Monografiei județului Maramureș acesta a cunoscut o creștere substanțială, în special la categoriile: tractoare, pluguri, cultivatoare, semănători, combine autopropulsate pentru cereale și prese pentru balotat. </a:t>
            </a:r>
            <a:endParaRPr lang="en-US" sz="1200" dirty="0"/>
          </a:p>
          <a:p>
            <a:pPr marL="0" indent="0">
              <a:lnSpc>
                <a:spcPct val="100000"/>
              </a:lnSpc>
              <a:spcBef>
                <a:spcPts val="0"/>
              </a:spcBef>
              <a:buNone/>
            </a:pPr>
            <a:r>
              <a:rPr lang="ro-RO" sz="1200" dirty="0"/>
              <a:t> Peste 95 la sută din utilajele agricole aparțin mediului privat și este de menționat că majoritatea utilajelor pe care le dețin producătorii agricoli sunt vechi, o parte provin dinainte de 1989, iar o parte au fost aduse la mâna a doua din străinătate. Acest lucru înseamnă emisii mai ridicate datorate funcționării motoarelor de generație veche.</a:t>
            </a:r>
            <a:endParaRPr lang="en-US" sz="1200" dirty="0"/>
          </a:p>
          <a:p>
            <a:pPr marL="0" indent="0">
              <a:lnSpc>
                <a:spcPct val="100000"/>
              </a:lnSpc>
              <a:spcBef>
                <a:spcPts val="0"/>
              </a:spcBef>
              <a:buNone/>
            </a:pPr>
            <a:r>
              <a:rPr lang="ro-RO" sz="1200" dirty="0"/>
              <a:t> Nu sunt de neglijat emisiile provenite din aplicarea de fungicide și pesticide prin pulverizare pe suprafețe relativ mari.</a:t>
            </a:r>
            <a:endParaRPr lang="en-US" sz="1200" dirty="0"/>
          </a:p>
          <a:p>
            <a:pPr marL="0" indent="0">
              <a:lnSpc>
                <a:spcPct val="120000"/>
              </a:lnSpc>
              <a:spcBef>
                <a:spcPts val="0"/>
              </a:spcBef>
              <a:buNone/>
            </a:pPr>
            <a:r>
              <a:rPr lang="ro-RO" sz="1200" dirty="0"/>
              <a:t>Inventarierea emisiilor necesită coroborarea datelor de la o multitudine de instituții (OCPI, APIA, Primării, etc.)</a:t>
            </a:r>
          </a:p>
          <a:p>
            <a:pPr marL="0" indent="0">
              <a:lnSpc>
                <a:spcPct val="120000"/>
              </a:lnSpc>
              <a:spcBef>
                <a:spcPts val="0"/>
              </a:spcBef>
              <a:buNone/>
            </a:pPr>
            <a:r>
              <a:rPr lang="ro-RO" sz="1200" dirty="0"/>
              <a:t>În principal măsurile de reducere a emisiilor devin obligatorii atunci când sunt depășite anumite praguri legislative.</a:t>
            </a:r>
          </a:p>
          <a:p>
            <a:pPr marL="0" indent="0">
              <a:lnSpc>
                <a:spcPct val="120000"/>
              </a:lnSpc>
              <a:spcBef>
                <a:spcPts val="0"/>
              </a:spcBef>
              <a:buNone/>
            </a:pPr>
            <a:r>
              <a:rPr lang="ro-RO" sz="1200" dirty="0"/>
              <a:t>Există percepția generală cum că investițiile necesare reducerii emisiilor sunt mari și reprezintă costuri suplimentare.</a:t>
            </a:r>
          </a:p>
          <a:p>
            <a:pPr marL="0" indent="0">
              <a:lnSpc>
                <a:spcPct val="120000"/>
              </a:lnSpc>
              <a:spcBef>
                <a:spcPts val="0"/>
              </a:spcBef>
              <a:buNone/>
            </a:pPr>
            <a:r>
              <a:rPr lang="ro-RO" sz="1200" dirty="0"/>
              <a:t>Sistemele de reducere a emisiilor ar trebui abordate în contextul eficientizării economice a acestor activități.</a:t>
            </a:r>
          </a:p>
          <a:p>
            <a:pPr marL="0" indent="0">
              <a:lnSpc>
                <a:spcPct val="120000"/>
              </a:lnSpc>
              <a:spcBef>
                <a:spcPts val="0"/>
              </a:spcBef>
              <a:buNone/>
            </a:pPr>
            <a:r>
              <a:rPr lang="ro-RO" sz="1200" dirty="0"/>
              <a:t>De exemplu aplicarea codurilor de bune practici agricole amintite anterior în afara efectului de reducere a emisiilor asigură o gestionare mai eficientă a resurselor a deșeurilor fiind premisele unor certificări ale obținerii de produse </a:t>
            </a:r>
            <a:r>
              <a:rPr lang="ro-RO" sz="1200" dirty="0" err="1"/>
              <a:t>agro</a:t>
            </a:r>
            <a:r>
              <a:rPr lang="ro-RO" sz="1200" dirty="0"/>
              <a:t>-zootehnice în regim ”</a:t>
            </a:r>
            <a:r>
              <a:rPr lang="ro-RO" sz="1200" dirty="0" err="1"/>
              <a:t>eco</a:t>
            </a:r>
            <a:r>
              <a:rPr lang="ro-RO" sz="1200" dirty="0"/>
              <a:t>” lucru important pentru asigurarea vandabilității acestor produse în contextul actual.</a:t>
            </a:r>
          </a:p>
          <a:p>
            <a:pPr marL="0" indent="0">
              <a:lnSpc>
                <a:spcPct val="120000"/>
              </a:lnSpc>
              <a:spcBef>
                <a:spcPts val="0"/>
              </a:spcBef>
              <a:buNone/>
            </a:pPr>
            <a:r>
              <a:rPr lang="ro-RO" sz="1200" dirty="0"/>
              <a:t>Captarea biogazului ( cu toate greutățile investiționale, tehnice și de reglementare ) și utilizarea pentru nevoile energetice asigură eficiență economică în afara efectului de reducere a emisiilor.</a:t>
            </a:r>
            <a:endParaRPr lang="en-US" sz="1200" dirty="0"/>
          </a:p>
          <a:p>
            <a:pPr marL="0" indent="0">
              <a:lnSpc>
                <a:spcPct val="120000"/>
              </a:lnSpc>
              <a:spcBef>
                <a:spcPts val="0"/>
              </a:spcBef>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6471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buNone/>
            </a:pPr>
            <a:endParaRPr lang="ro-RO" sz="1200" dirty="0"/>
          </a:p>
          <a:p>
            <a:pPr marL="0" indent="0">
              <a:lnSpc>
                <a:spcPct val="100000"/>
              </a:lnSpc>
              <a:spcBef>
                <a:spcPts val="0"/>
              </a:spcBef>
              <a:buNone/>
            </a:pPr>
            <a:endParaRPr lang="ro-RO" sz="1200" dirty="0"/>
          </a:p>
          <a:p>
            <a:pPr marL="0" indent="0">
              <a:lnSpc>
                <a:spcPct val="100000"/>
              </a:lnSpc>
              <a:spcBef>
                <a:spcPts val="0"/>
              </a:spcBef>
              <a:buNone/>
            </a:pPr>
            <a:endParaRPr lang="ro-RO" sz="1200" dirty="0"/>
          </a:p>
          <a:p>
            <a:pPr marL="0" indent="0">
              <a:lnSpc>
                <a:spcPct val="100000"/>
              </a:lnSpc>
              <a:buNone/>
            </a:pPr>
            <a:r>
              <a:rPr lang="ro-RO" sz="1200" b="1" i="1" dirty="0"/>
              <a:t>Sistemele de încălzire și producere a apei calde din județul Maramureș</a:t>
            </a:r>
            <a:r>
              <a:rPr lang="ro-RO" sz="1200" dirty="0"/>
              <a:t> sunt în cea mai mare parte pe baza unor instalații care ard diverși combustibili și astfel generează emisii în aer. </a:t>
            </a:r>
            <a:endParaRPr lang="en-US" sz="1200" dirty="0"/>
          </a:p>
          <a:p>
            <a:pPr marL="0" indent="0">
              <a:lnSpc>
                <a:spcPct val="100000"/>
              </a:lnSpc>
              <a:buNone/>
            </a:pPr>
            <a:r>
              <a:rPr lang="ro-RO" sz="1200" dirty="0"/>
              <a:t>Față de anii trecuți au dispărut majoritatea centralelor termice pentru sistemele centralizate și centralele termice pe bază de cărbune păcură sau CLU ce deserveau diverse obiective industriale.</a:t>
            </a:r>
            <a:endParaRPr lang="en-US" sz="1200" dirty="0"/>
          </a:p>
          <a:p>
            <a:pPr marL="0" indent="0">
              <a:lnSpc>
                <a:spcPct val="100000"/>
              </a:lnSpc>
              <a:buNone/>
            </a:pPr>
            <a:r>
              <a:rPr lang="ro-RO" sz="1200" dirty="0"/>
              <a:t> În zonele urbane acestea au fost înlocuite cu centrale de apartament, majoritatea pe gaz, având emisii mult mai reduse. </a:t>
            </a:r>
            <a:endParaRPr lang="en-US" sz="1200" dirty="0"/>
          </a:p>
          <a:p>
            <a:pPr marL="0" indent="0">
              <a:lnSpc>
                <a:spcPct val="100000"/>
              </a:lnSpc>
              <a:buNone/>
            </a:pPr>
            <a:r>
              <a:rPr lang="ro-RO" sz="1200" dirty="0"/>
              <a:t> Pe de altă parte însă datorită prețului mare și în creștere al gazului față de cel al lemnului sau al </a:t>
            </a:r>
            <a:r>
              <a:rPr lang="ro-RO" sz="1200" dirty="0" err="1"/>
              <a:t>peleților</a:t>
            </a:r>
            <a:r>
              <a:rPr lang="ro-RO" sz="1200" dirty="0"/>
              <a:t> duce, în special în zonele de case, la o creștere a utilizării acestora din urmă.</a:t>
            </a:r>
            <a:endParaRPr lang="en-US" sz="1200" dirty="0"/>
          </a:p>
          <a:p>
            <a:pPr marL="0" indent="0">
              <a:lnSpc>
                <a:spcPct val="100000"/>
              </a:lnSpc>
              <a:buNone/>
            </a:pPr>
            <a:r>
              <a:rPr lang="ro-RO" sz="1200" dirty="0"/>
              <a:t>În ultima perioadă arderea lemnelor și </a:t>
            </a:r>
            <a:r>
              <a:rPr lang="ro-RO" sz="1200" dirty="0" err="1"/>
              <a:t>peleților</a:t>
            </a:r>
            <a:r>
              <a:rPr lang="ro-RO" sz="1200" dirty="0"/>
              <a:t> se face tot mai des în centrale de generație nouă cu un randament mai bun, care de regulă deservesc întreaga rețea de calorifere și consumatori de apă caldă din locuință/spațiu/clădire comparativ cu anii trecuți când majoritatea arderii acestor combustibili se făcea în sobe de teracotă, sobe de gătit și cazane individuale pentru apă caldă cu randament scăzut, acestea fiind încă comune în o mare parte din gospodăriile din județ.</a:t>
            </a:r>
            <a:endParaRPr lang="en-US" sz="1200" dirty="0"/>
          </a:p>
          <a:p>
            <a:pPr marL="0" indent="0">
              <a:lnSpc>
                <a:spcPct val="100000"/>
              </a:lnSpc>
              <a:buNone/>
            </a:pPr>
            <a:r>
              <a:rPr lang="ro-RO" sz="1200" dirty="0"/>
              <a:t> S-a început în județ utilizarea panourilor solare de producere a apei calde care duc la scăderea necesarului de ardere de combustibili și astfel la scăderea emisiilor, însă datorită prețului, gradul de utilizare nu este ridicat. </a:t>
            </a:r>
            <a:endParaRPr lang="en-US" sz="1200" dirty="0"/>
          </a:p>
          <a:p>
            <a:pPr marL="0" indent="0">
              <a:lnSpc>
                <a:spcPct val="100000"/>
              </a:lnSpc>
              <a:buNone/>
            </a:pPr>
            <a:r>
              <a:rPr lang="ro-RO" sz="1200" dirty="0"/>
              <a:t>Există diverse inventare privind consumurile de combustibili în județ în special la gaz. Inventarele de emisii ar trebui actualizate odată cu refacerea PUG-urilor pentru localități prin punerea în evidență a zonelor care utilizează diverși combustibili pentru încălzire precum și tipurile de unități de ardere. Odată inventariate și </a:t>
            </a:r>
            <a:r>
              <a:rPr lang="ro-RO" sz="1200" dirty="0" err="1"/>
              <a:t>georeferențiate</a:t>
            </a:r>
            <a:r>
              <a:rPr lang="ro-RO" sz="1200" dirty="0"/>
              <a:t> aceste surse de emisie, aceste informații pot fi utilizate în luarea de decizii privind dezvoltarea ulterioară a localităților respective.</a:t>
            </a:r>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76750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spcBef>
                <a:spcPts val="0"/>
              </a:spcBef>
              <a:buNone/>
            </a:pPr>
            <a:r>
              <a:rPr lang="ro-RO" sz="1200" dirty="0"/>
              <a:t>Astfel pe teritoriul județului emisiile datorate producerii de agent termic pentru încălzire și apă caldă sunt inegal distribuite pe teritoriul județului. </a:t>
            </a:r>
            <a:endParaRPr lang="en-US" sz="1200" dirty="0"/>
          </a:p>
          <a:p>
            <a:pPr marL="0" indent="0">
              <a:lnSpc>
                <a:spcPct val="100000"/>
              </a:lnSpc>
              <a:spcBef>
                <a:spcPts val="0"/>
              </a:spcBef>
              <a:buNone/>
            </a:pPr>
            <a:r>
              <a:rPr lang="ro-RO" sz="1200" dirty="0"/>
              <a:t> În zonele aglomerate ale municipiilor unde combustibilul este gazul natural putem vorbi despre o densitate mai mare de surse de emisie coroborat cu sisteme mai performante de ardere datorită reglementărilor specifice impuse pentru centralele de apartament.</a:t>
            </a:r>
            <a:endParaRPr lang="en-US" sz="1200" dirty="0"/>
          </a:p>
          <a:p>
            <a:pPr marL="0" indent="0">
              <a:lnSpc>
                <a:spcPct val="100000"/>
              </a:lnSpc>
              <a:spcBef>
                <a:spcPts val="0"/>
              </a:spcBef>
              <a:buNone/>
            </a:pPr>
            <a:r>
              <a:rPr lang="ro-RO" sz="1200" dirty="0"/>
              <a:t> Tendința de izolare a clădirilor, apărută în principal ca o reacție la creșterea prețului la gaze în scopul scăderii consumului, are de asemenea implicit un rol important în scăderea emisiilor.</a:t>
            </a:r>
            <a:endParaRPr lang="en-US" sz="1200" dirty="0"/>
          </a:p>
          <a:p>
            <a:pPr marL="0" indent="0">
              <a:lnSpc>
                <a:spcPct val="100000"/>
              </a:lnSpc>
              <a:spcBef>
                <a:spcPts val="0"/>
              </a:spcBef>
              <a:buNone/>
            </a:pPr>
            <a:r>
              <a:rPr lang="ro-RO" sz="1200" dirty="0"/>
              <a:t> Este de așteptat ca această tendință să fie impulsionată de noua legislație privind certificarea energetică a clădirilor.</a:t>
            </a:r>
            <a:endParaRPr lang="en-US" sz="1200" dirty="0"/>
          </a:p>
          <a:p>
            <a:pPr marL="0" indent="0">
              <a:lnSpc>
                <a:spcPct val="100000"/>
              </a:lnSpc>
              <a:spcBef>
                <a:spcPts val="0"/>
              </a:spcBef>
              <a:buNone/>
            </a:pPr>
            <a:r>
              <a:rPr lang="ro-RO" sz="1200" dirty="0"/>
              <a:t> În zonele rurale sau zonele de case vorbim de o densitate mai redusă a surselor de emisii și un mix de combustibili coroborat cu o clară tendință de modernizare a sistemelor de furnizare a căldurii și apei calde. De asemenea pentru gătit, în zonele unde nu există rețea de distribuție a gazelor naturale, se utilizează buteliile de gaz.</a:t>
            </a:r>
          </a:p>
          <a:p>
            <a:pPr marL="0" indent="0">
              <a:lnSpc>
                <a:spcPct val="100000"/>
              </a:lnSpc>
              <a:spcBef>
                <a:spcPts val="0"/>
              </a:spcBef>
              <a:buNone/>
            </a:pPr>
            <a:endParaRPr lang="ro-RO" sz="1200" b="1" i="1" dirty="0">
              <a:solidFill>
                <a:prstClr val="black"/>
              </a:solidFill>
            </a:endParaRPr>
          </a:p>
          <a:p>
            <a:pPr marL="0" indent="0">
              <a:lnSpc>
                <a:spcPct val="100000"/>
              </a:lnSpc>
              <a:spcBef>
                <a:spcPts val="0"/>
              </a:spcBef>
              <a:buNone/>
            </a:pPr>
            <a:r>
              <a:rPr lang="ro-RO" sz="1200" b="1" i="1" dirty="0">
                <a:solidFill>
                  <a:prstClr val="black"/>
                </a:solidFill>
              </a:rPr>
              <a:t>Din punct de vedere al traficului</a:t>
            </a:r>
            <a:r>
              <a:rPr lang="ro-RO" sz="1200" dirty="0">
                <a:solidFill>
                  <a:prstClr val="black"/>
                </a:solidFill>
              </a:rPr>
              <a:t> din județul Maramureș se poate constata că deși drumurile din județ se pot constituii ca rută de tranzit între zonele situate la est și punctele de trecere a frontierei către Ucraina și Ungaria acestea nu au înregistrat valori ridicate de trafic datorită stării lor proaste.</a:t>
            </a:r>
            <a:endParaRPr lang="en-US" sz="1200" dirty="0">
              <a:solidFill>
                <a:prstClr val="black"/>
              </a:solidFill>
            </a:endParaRPr>
          </a:p>
          <a:p>
            <a:pPr marL="0" indent="0">
              <a:lnSpc>
                <a:spcPct val="100000"/>
              </a:lnSpc>
              <a:spcBef>
                <a:spcPts val="0"/>
              </a:spcBef>
              <a:buNone/>
            </a:pPr>
            <a:r>
              <a:rPr lang="ro-RO" sz="1200" dirty="0">
                <a:solidFill>
                  <a:prstClr val="black"/>
                </a:solidFill>
              </a:rPr>
              <a:t> La ora actuală principala rută care ar putea fi utilizată pentru acest tranzit, Iacobeni – Sighet – Negrești Oaș – Livada cu ramificațiile către Halmeu și Petea este doar parțial reabilitată.</a:t>
            </a:r>
            <a:endParaRPr lang="en-US" sz="1200" dirty="0">
              <a:solidFill>
                <a:prstClr val="black"/>
              </a:solidFill>
            </a:endParaRPr>
          </a:p>
          <a:p>
            <a:pPr marL="0" indent="0">
              <a:lnSpc>
                <a:spcPct val="100000"/>
              </a:lnSpc>
              <a:spcBef>
                <a:spcPts val="0"/>
              </a:spcBef>
              <a:buNone/>
            </a:pPr>
            <a:r>
              <a:rPr lang="ro-RO" sz="1200" dirty="0">
                <a:solidFill>
                  <a:prstClr val="black"/>
                </a:solidFill>
              </a:rPr>
              <a:t> La fel cum reabilitarea drumului Dej – Halmeu a dus la creșterea valorilor de trafic pe această rută în detrimentul rutei Dej – Cluj – Oradea – Borș, este de așteptat ca finalizarea tronsonului să ducă la creșterea valorilor de trafic pe ruta Iacobeni – Sighet în detrimentul rutei Iacobeni – Dej. Acest lucru ar avea impact asupra zonelor urbane fără centuri ocolitoare în relație cu această rută, respectiv Borșa, Vișeu și Sighetul Marmației. Finalizarea autostrăzii Cluj – Borș ar putea ulterior inversa această tendință.</a:t>
            </a:r>
            <a:endParaRPr lang="en-US" sz="1200" dirty="0">
              <a:solidFill>
                <a:prstClr val="black"/>
              </a:solidFill>
            </a:endParaRPr>
          </a:p>
          <a:p>
            <a:pPr marL="0" indent="0">
              <a:lnSpc>
                <a:spcPct val="100000"/>
              </a:lnSpc>
              <a:spcBef>
                <a:spcPts val="0"/>
              </a:spcBef>
              <a:buNone/>
            </a:pPr>
            <a:endParaRPr lang="ro-RO" sz="1200"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481774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ro-RO" sz="1200" dirty="0">
              <a:solidFill>
                <a:prstClr val="black"/>
              </a:solidFill>
            </a:endParaRPr>
          </a:p>
          <a:p>
            <a:pPr marL="0" indent="0">
              <a:lnSpc>
                <a:spcPct val="100000"/>
              </a:lnSpc>
              <a:spcBef>
                <a:spcPts val="0"/>
              </a:spcBef>
              <a:buNone/>
            </a:pPr>
            <a:endParaRPr lang="en-US" sz="1200" dirty="0">
              <a:solidFill>
                <a:prstClr val="black"/>
              </a:solidFill>
            </a:endParaRPr>
          </a:p>
          <a:p>
            <a:pPr marL="0" indent="0">
              <a:lnSpc>
                <a:spcPct val="100000"/>
              </a:lnSpc>
              <a:spcBef>
                <a:spcPts val="0"/>
              </a:spcBef>
              <a:buNone/>
            </a:pPr>
            <a:endParaRPr lang="ro-RO" sz="1200"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0040" y="1362927"/>
            <a:ext cx="3208305" cy="212055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14604" y="1345831"/>
            <a:ext cx="4139334" cy="2137655"/>
          </a:xfrm>
          <a:prstGeom prst="rect">
            <a:avLst/>
          </a:prstGeom>
        </p:spPr>
      </p:pic>
      <p:sp>
        <p:nvSpPr>
          <p:cNvPr id="12" name="Rectangle 11"/>
          <p:cNvSpPr/>
          <p:nvPr/>
        </p:nvSpPr>
        <p:spPr>
          <a:xfrm>
            <a:off x="720040" y="3566160"/>
            <a:ext cx="6328461" cy="2154436"/>
          </a:xfrm>
          <a:prstGeom prst="rect">
            <a:avLst/>
          </a:prstGeom>
        </p:spPr>
        <p:txBody>
          <a:bodyPr wrap="square">
            <a:spAutoFit/>
          </a:bodyPr>
          <a:lstStyle/>
          <a:p>
            <a:r>
              <a:rPr lang="ro-RO" sz="1200" dirty="0">
                <a:ea typeface="Times New Roman" panose="02020603050405020304" pitchFamily="18" charset="0"/>
              </a:rPr>
              <a:t>Valoarea emisiilor de poluanți datorită </a:t>
            </a:r>
            <a:r>
              <a:rPr lang="ro-RO" sz="1200" b="1" i="1" dirty="0">
                <a:ea typeface="Times New Roman" panose="02020603050405020304" pitchFamily="18" charset="0"/>
              </a:rPr>
              <a:t>autovehiculelor aflate în trafic</a:t>
            </a:r>
            <a:r>
              <a:rPr lang="ro-RO" sz="1200" dirty="0">
                <a:ea typeface="Times New Roman" panose="02020603050405020304" pitchFamily="18" charset="0"/>
              </a:rPr>
              <a:t> este dependentă de tipul și numărul vehiculelor aflate în trafic precum și de regimul de deplasare al acestora. Astfel în vederea reducerii acestora este nevoie de menținerea unei bune stări tehnice a autovehiculelor, asigurarea unui regim de trafic cât mai fluent și măsuri de reînnoire a parcului auto.</a:t>
            </a:r>
          </a:p>
          <a:p>
            <a:r>
              <a:rPr lang="ro-RO" sz="1200" dirty="0"/>
              <a:t>Este de remarcat că intensitatea emisiilor datorate transportului este mult mai mare pe timpul zilei decât pe timpul nopții.</a:t>
            </a:r>
          </a:p>
          <a:p>
            <a:r>
              <a:rPr lang="ro-RO" sz="1200" dirty="0"/>
              <a:t>Emisiile de poluanți ale autovehiculelor sunt eliminate foarte aproape de sol, fapt care duce la realizarea unor concentrații ridicate la înălțimi foarte mici, chiar pentru gazele cu densitate mica și mare capacitate de difuziune în atmosferă.</a:t>
            </a:r>
            <a:endParaRPr lang="en-US" sz="1200" dirty="0"/>
          </a:p>
          <a:p>
            <a:endParaRPr lang="en-US" sz="1200" dirty="0"/>
          </a:p>
          <a:p>
            <a:endParaRPr lang="en-US" sz="1400" dirty="0">
              <a:ea typeface="Times New Roman" panose="02020603050405020304" pitchFamily="18" charset="0"/>
            </a:endParaRPr>
          </a:p>
        </p:txBody>
      </p:sp>
    </p:spTree>
    <p:extLst>
      <p:ext uri="{BB962C8B-B14F-4D97-AF65-F5344CB8AC3E}">
        <p14:creationId xmlns:p14="http://schemas.microsoft.com/office/powerpoint/2010/main" xmlns="" val="177577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spcBef>
                <a:spcPts val="0"/>
              </a:spcBef>
              <a:buNone/>
            </a:pPr>
            <a:r>
              <a:rPr lang="ro-RO" sz="1200" dirty="0"/>
              <a:t>Traficul rutier este singura sursă de poluare a atmosferei în perioada de exploatare a drumurilor reconstruite.</a:t>
            </a:r>
            <a:endParaRPr lang="en-US" sz="1200" dirty="0"/>
          </a:p>
          <a:p>
            <a:pPr marL="0" indent="0">
              <a:lnSpc>
                <a:spcPct val="100000"/>
              </a:lnSpc>
              <a:spcBef>
                <a:spcPts val="0"/>
              </a:spcBef>
              <a:buNone/>
            </a:pPr>
            <a:r>
              <a:rPr lang="ro-RO" sz="1200" dirty="0"/>
              <a:t> </a:t>
            </a:r>
            <a:endParaRPr lang="en-US" sz="1200" dirty="0"/>
          </a:p>
          <a:p>
            <a:pPr marL="0" indent="0">
              <a:lnSpc>
                <a:spcPct val="100000"/>
              </a:lnSpc>
              <a:spcBef>
                <a:spcPts val="0"/>
              </a:spcBef>
              <a:buNone/>
            </a:pPr>
            <a:r>
              <a:rPr lang="ro-RO" sz="1200" dirty="0"/>
              <a:t>Dacă sunt considerate prognozele referitoare la traficul mediu zilnic pe tronsoanele studiate (în perspectiva unui scenariu mediu de exploatare) dar </a:t>
            </a:r>
            <a:r>
              <a:rPr lang="ro-RO" sz="1200" dirty="0" err="1"/>
              <a:t>şi</a:t>
            </a:r>
            <a:r>
              <a:rPr lang="ro-RO" sz="1200" dirty="0"/>
              <a:t> cele legate de modificările structurii parcului de autovehicule în România, ceea ce presupune </a:t>
            </a:r>
            <a:r>
              <a:rPr lang="ro-RO" sz="1200" dirty="0" err="1"/>
              <a:t>existenţa</a:t>
            </a:r>
            <a:r>
              <a:rPr lang="ro-RO" sz="1200" dirty="0"/>
              <a:t> în perspectivă în majoritate a autovehiculelor echipate cu motoare EURO IV </a:t>
            </a:r>
            <a:r>
              <a:rPr lang="ro-RO" sz="1200" dirty="0" err="1"/>
              <a:t>şi</a:t>
            </a:r>
            <a:r>
              <a:rPr lang="ro-RO" sz="1200" dirty="0"/>
              <a:t> foarte </a:t>
            </a:r>
            <a:r>
              <a:rPr lang="ro-RO" sz="1200" dirty="0" err="1"/>
              <a:t>puţine</a:t>
            </a:r>
            <a:r>
              <a:rPr lang="ro-RO" sz="1200" dirty="0"/>
              <a:t> motoare echipate EURO III și de modificarea </a:t>
            </a:r>
            <a:r>
              <a:rPr lang="ro-RO" sz="1200" dirty="0" err="1"/>
              <a:t>compoziţiei</a:t>
            </a:r>
            <a:r>
              <a:rPr lang="ro-RO" sz="1200" dirty="0"/>
              <a:t> carburanților în sulf </a:t>
            </a:r>
            <a:r>
              <a:rPr lang="ro-RO" sz="1200" dirty="0" err="1"/>
              <a:t>şi</a:t>
            </a:r>
            <a:r>
              <a:rPr lang="ro-RO" sz="1200" dirty="0"/>
              <a:t> plumb (în sensul reducerii).</a:t>
            </a:r>
            <a:endParaRPr lang="en-US" sz="1200" dirty="0"/>
          </a:p>
          <a:p>
            <a:pPr marL="0" indent="0">
              <a:lnSpc>
                <a:spcPct val="110000"/>
              </a:lnSpc>
              <a:buNone/>
            </a:pPr>
            <a:r>
              <a:rPr lang="ro-RO" sz="1200" dirty="0"/>
              <a:t>În cazul emisiilor de particule se estimează separat emisiile provenite din </a:t>
            </a:r>
            <a:r>
              <a:rPr lang="ro-RO" sz="1200" dirty="0" err="1"/>
              <a:t>resuspensie</a:t>
            </a:r>
            <a:r>
              <a:rPr lang="ro-RO" sz="1200" dirty="0"/>
              <a:t>, fenomen ce constă în antrenarea în aer a particulelor de pe suprafața carosabilă datorită turbulenței induse de trafic.</a:t>
            </a:r>
            <a:endParaRPr lang="en-US" sz="1200" dirty="0"/>
          </a:p>
          <a:p>
            <a:pPr marL="0" indent="0">
              <a:lnSpc>
                <a:spcPct val="110000"/>
              </a:lnSpc>
              <a:buNone/>
            </a:pPr>
            <a:r>
              <a:rPr lang="ro-RO" sz="1200" dirty="0"/>
              <a:t> Valorile maxime ale concentrațiilor au loc de regulă la nivelul axului drumului sau în imediata vecinătate a drumului.</a:t>
            </a:r>
            <a:endParaRPr lang="en-US" sz="1200" dirty="0"/>
          </a:p>
          <a:p>
            <a:pPr marL="0" indent="0">
              <a:lnSpc>
                <a:spcPct val="110000"/>
              </a:lnSpc>
              <a:buNone/>
            </a:pPr>
            <a:r>
              <a:rPr lang="ro-RO" sz="1200" dirty="0"/>
              <a:t> Principalii poluanți emiși prin gazele de eșapament ale vehiculelor sunt: monoxidul de carbon (CO), oxizii de azot (</a:t>
            </a:r>
            <a:r>
              <a:rPr lang="ro-RO" sz="1200" dirty="0" err="1"/>
              <a:t>NOx</a:t>
            </a:r>
            <a:r>
              <a:rPr lang="ro-RO" sz="1200" dirty="0"/>
              <a:t>), hidrocarburile parafinoase și aromatice (HC), oxizii de sulf (SO, S02), particulele (fum) - în cazul alimentării cu motorină - plumb </a:t>
            </a:r>
            <a:r>
              <a:rPr lang="ro-RO" sz="1200" dirty="0" err="1"/>
              <a:t>şi</a:t>
            </a:r>
            <a:r>
              <a:rPr lang="ro-RO" sz="1200" dirty="0"/>
              <a:t> compuși ai plumbului - formați în urma utilizării aditivilor pe bază de plumb.</a:t>
            </a:r>
            <a:endParaRPr lang="en-US" sz="1200" dirty="0"/>
          </a:p>
          <a:p>
            <a:pPr marL="0" indent="0">
              <a:lnSpc>
                <a:spcPct val="110000"/>
              </a:lnSpc>
              <a:buNone/>
            </a:pPr>
            <a:r>
              <a:rPr lang="ro-RO" sz="1200" dirty="0"/>
              <a:t> Uzura pavajului depinde de volumul de trafic, tipul de anvelope </a:t>
            </a:r>
            <a:r>
              <a:rPr lang="ro-RO" sz="1200" dirty="0" err="1"/>
              <a:t>şi</a:t>
            </a:r>
            <a:r>
              <a:rPr lang="ro-RO" sz="1200" dirty="0"/>
              <a:t> vârsta stratului carosabil. În cazul pavajelor din beton de ciment, uzura drumului este reprezentată de particule minerale, iar în cazul pavajelor din asfalt, aceste particule </a:t>
            </a:r>
            <a:r>
              <a:rPr lang="ro-RO" sz="1200" dirty="0" err="1"/>
              <a:t>conţin</a:t>
            </a:r>
            <a:r>
              <a:rPr lang="ro-RO" sz="1200" dirty="0"/>
              <a:t> </a:t>
            </a:r>
            <a:r>
              <a:rPr lang="ro-RO" sz="1200" dirty="0" err="1"/>
              <a:t>şi</a:t>
            </a:r>
            <a:r>
              <a:rPr lang="ro-RO" sz="1200" dirty="0"/>
              <a:t> circa 5% bitum;</a:t>
            </a:r>
            <a:endParaRPr lang="en-US" sz="1200" dirty="0"/>
          </a:p>
          <a:p>
            <a:pPr marL="0" indent="0">
              <a:lnSpc>
                <a:spcPct val="110000"/>
              </a:lnSpc>
              <a:buNone/>
            </a:pPr>
            <a:r>
              <a:rPr lang="ro-RO" sz="1200" dirty="0"/>
              <a:t> Pulberile cu conținut de carbon, urme de zinc </a:t>
            </a:r>
            <a:r>
              <a:rPr lang="ro-RO" sz="1200" dirty="0" err="1"/>
              <a:t>şi</a:t>
            </a:r>
            <a:r>
              <a:rPr lang="ro-RO" sz="1200" dirty="0"/>
              <a:t> cadmiu reprezintă uzura anvelopelor vehiculelor. Aproximativ, particulele provenite din uzura anvelopelor, la un trafic de 10000 vehicule/zi, conțin 10-20 g/zi/km zinc; 10-60 mg/zi/km cadmiu </a:t>
            </a:r>
            <a:r>
              <a:rPr lang="ro-RO" sz="1200" dirty="0" err="1"/>
              <a:t>şi</a:t>
            </a:r>
            <a:r>
              <a:rPr lang="ro-RO" sz="1200" dirty="0"/>
              <a:t> 0,6-1 ,2 kg/zi/km carbon.</a:t>
            </a:r>
            <a:endParaRPr lang="en-US" sz="1200" dirty="0"/>
          </a:p>
          <a:p>
            <a:pPr marL="0" indent="0">
              <a:lnSpc>
                <a:spcPct val="110000"/>
              </a:lnSpc>
              <a:buNone/>
            </a:pPr>
            <a:r>
              <a:rPr lang="ro-RO" sz="1200" dirty="0"/>
              <a:t> Datorită valorilor mici ale concentrațiilor de poluanți generate exclusiv de trafic în perioada de operare a drumurilor reabilitate nu se estimează depășiri ale valorilor limită prin coroborarea cu concentrațiile de fond existente în vecinătatea drumurilor.</a:t>
            </a:r>
            <a:endParaRPr lang="en-US" sz="1200"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199930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buNone/>
            </a:pPr>
            <a:r>
              <a:rPr lang="ro-RO" sz="1200" dirty="0"/>
              <a:t>În județul Maramureș între anii 2014 și 2015 a existat o diferență mare de dinamică în ceea ce privește lucrările de construcții aferente rețelelor de infrastructură.</a:t>
            </a:r>
            <a:endParaRPr lang="en-US" sz="1200" dirty="0"/>
          </a:p>
          <a:p>
            <a:pPr marL="0" indent="0">
              <a:lnSpc>
                <a:spcPct val="100000"/>
              </a:lnSpc>
              <a:spcBef>
                <a:spcPts val="0"/>
              </a:spcBef>
              <a:buNone/>
            </a:pPr>
            <a:r>
              <a:rPr lang="ro-RO" sz="1200" dirty="0"/>
              <a:t>Impactul maxim asupra calității atmosferei în perioada de execuție a proiectelor de infrastructură mare: construcție a drumurilor, rețelelor de alimentare cu apă și canalizare, rețelelor de gaz (care implică lucrări care afectează traficul și calitatea drumurilor )are loc de regulă la nivelul amplasamentelor în construcție sau în imediata vecinătate a acestora unde se înregistrează valorile maxime ale concentrațiilor.</a:t>
            </a:r>
            <a:endParaRPr lang="en-US" sz="1200" dirty="0"/>
          </a:p>
          <a:p>
            <a:pPr marL="0" indent="0">
              <a:lnSpc>
                <a:spcPct val="100000"/>
              </a:lnSpc>
              <a:spcBef>
                <a:spcPts val="0"/>
              </a:spcBef>
              <a:buNone/>
            </a:pPr>
            <a:r>
              <a:rPr lang="ro-RO" sz="1200" dirty="0"/>
              <a:t>Pot exista </a:t>
            </a:r>
            <a:r>
              <a:rPr lang="ro-RO" sz="1200" dirty="0" err="1"/>
              <a:t>depăşiri</a:t>
            </a:r>
            <a:r>
              <a:rPr lang="ro-RO" sz="1200" dirty="0"/>
              <a:t> ale valorilor limită în cazul PM10 </a:t>
            </a:r>
            <a:r>
              <a:rPr lang="ro-RO" sz="1200" dirty="0" err="1"/>
              <a:t>şi</a:t>
            </a:r>
            <a:r>
              <a:rPr lang="ro-RO" sz="1200" dirty="0"/>
              <a:t> al pulberilor totale în suspensie. Aceste depășiri vizează doar concentrațiile pe termen scurt (1h sau 24 h).</a:t>
            </a:r>
            <a:endParaRPr lang="en-US" sz="1200" dirty="0"/>
          </a:p>
          <a:p>
            <a:pPr marL="0" indent="0">
              <a:lnSpc>
                <a:spcPct val="100000"/>
              </a:lnSpc>
              <a:spcBef>
                <a:spcPts val="0"/>
              </a:spcBef>
              <a:buNone/>
            </a:pPr>
            <a:r>
              <a:rPr lang="ro-RO" sz="1200" dirty="0"/>
              <a:t> Efecte sinergice</a:t>
            </a:r>
            <a:endParaRPr lang="en-US" sz="1200" dirty="0"/>
          </a:p>
          <a:p>
            <a:pPr marL="0" indent="0">
              <a:lnSpc>
                <a:spcPct val="100000"/>
              </a:lnSpc>
              <a:spcBef>
                <a:spcPts val="0"/>
              </a:spcBef>
              <a:buNone/>
            </a:pPr>
            <a:r>
              <a:rPr lang="ro-RO" sz="1200" dirty="0"/>
              <a:t>În atmosfera din zona amplasamentului tronsoanelor de drum în lucru vor fi prezente, în</a:t>
            </a:r>
            <a:endParaRPr lang="en-US" sz="1200" dirty="0"/>
          </a:p>
          <a:p>
            <a:pPr marL="0" indent="0">
              <a:lnSpc>
                <a:spcPct val="100000"/>
              </a:lnSpc>
              <a:spcBef>
                <a:spcPts val="0"/>
              </a:spcBef>
              <a:buNone/>
            </a:pPr>
            <a:r>
              <a:rPr lang="ro-RO" sz="1200" dirty="0"/>
              <a:t>timpul programului de lucru (8-10 ore/zi) poluanți cu acțiune sinergică:</a:t>
            </a:r>
            <a:endParaRPr lang="en-US" sz="1200" dirty="0"/>
          </a:p>
          <a:p>
            <a:pPr marL="0" indent="0">
              <a:lnSpc>
                <a:spcPct val="100000"/>
              </a:lnSpc>
              <a:spcBef>
                <a:spcPts val="0"/>
              </a:spcBef>
              <a:buNone/>
            </a:pPr>
            <a:r>
              <a:rPr lang="ro-RO" sz="1200" dirty="0"/>
              <a:t>- particule în suspensie (TSP) </a:t>
            </a:r>
            <a:r>
              <a:rPr lang="ro-RO" sz="1200" dirty="0" err="1"/>
              <a:t>şi</a:t>
            </a:r>
            <a:r>
              <a:rPr lang="ro-RO" sz="1200" dirty="0"/>
              <a:t> S0</a:t>
            </a:r>
            <a:r>
              <a:rPr lang="ro-RO" sz="1200" baseline="-25000" dirty="0"/>
              <a:t>2</a:t>
            </a:r>
            <a:r>
              <a:rPr lang="ro-RO" sz="1200" dirty="0"/>
              <a:t>;</a:t>
            </a:r>
            <a:endParaRPr lang="en-US" sz="1200" dirty="0"/>
          </a:p>
          <a:p>
            <a:pPr marL="0" indent="0">
              <a:lnSpc>
                <a:spcPct val="100000"/>
              </a:lnSpc>
              <a:spcBef>
                <a:spcPts val="0"/>
              </a:spcBef>
              <a:buNone/>
            </a:pPr>
            <a:r>
              <a:rPr lang="ro-RO" sz="1200" dirty="0"/>
              <a:t>- particule în suspensie (TSP) </a:t>
            </a:r>
            <a:r>
              <a:rPr lang="ro-RO" sz="1200" dirty="0" err="1"/>
              <a:t>ş</a:t>
            </a:r>
            <a:r>
              <a:rPr lang="ro-RO" sz="1200" dirty="0"/>
              <a:t> i N0</a:t>
            </a:r>
            <a:r>
              <a:rPr lang="ro-RO" sz="1200" baseline="-25000" dirty="0"/>
              <a:t>2</a:t>
            </a:r>
            <a:endParaRPr lang="en-US" sz="1200" dirty="0"/>
          </a:p>
          <a:p>
            <a:pPr marL="0" indent="0">
              <a:lnSpc>
                <a:spcPct val="100000"/>
              </a:lnSpc>
              <a:spcBef>
                <a:spcPts val="0"/>
              </a:spcBef>
              <a:buNone/>
            </a:pPr>
            <a:r>
              <a:rPr lang="ro-RO" sz="1200" dirty="0"/>
              <a:t>- N0</a:t>
            </a:r>
            <a:r>
              <a:rPr lang="ro-RO" sz="1200" baseline="-25000" dirty="0"/>
              <a:t>2</a:t>
            </a:r>
            <a:r>
              <a:rPr lang="ro-RO" sz="1200" dirty="0"/>
              <a:t> </a:t>
            </a:r>
            <a:r>
              <a:rPr lang="ro-RO" sz="1200" dirty="0" err="1"/>
              <a:t>şi</a:t>
            </a:r>
            <a:r>
              <a:rPr lang="ro-RO" sz="1200" dirty="0"/>
              <a:t> S0</a:t>
            </a:r>
            <a:r>
              <a:rPr lang="ro-RO" sz="1200" baseline="-25000" dirty="0"/>
              <a:t>2</a:t>
            </a:r>
            <a:r>
              <a:rPr lang="ro-RO" sz="1200" dirty="0"/>
              <a:t>.</a:t>
            </a:r>
            <a:endParaRPr lang="en-US" sz="1200" dirty="0"/>
          </a:p>
          <a:p>
            <a:pPr marL="0" indent="0">
              <a:lnSpc>
                <a:spcPct val="100000"/>
              </a:lnSpc>
              <a:spcBef>
                <a:spcPts val="0"/>
              </a:spcBef>
              <a:buNone/>
            </a:pPr>
            <a:r>
              <a:rPr lang="ro-RO" sz="1200" dirty="0"/>
              <a:t>Datorită concentrațiilor relativ mari de N02 </a:t>
            </a:r>
            <a:r>
              <a:rPr lang="ro-RO" sz="1200" dirty="0" err="1"/>
              <a:t>şi</a:t>
            </a:r>
            <a:r>
              <a:rPr lang="ro-RO" sz="1200" dirty="0"/>
              <a:t> TSP în stricta vecinătate a surselor există posibilitatea dezvoltării unui efect sinergic.</a:t>
            </a:r>
            <a:endParaRPr lang="en-US" sz="1200" dirty="0"/>
          </a:p>
          <a:p>
            <a:pPr marL="0" indent="0">
              <a:lnSpc>
                <a:spcPct val="100000"/>
              </a:lnSpc>
              <a:spcBef>
                <a:spcPts val="0"/>
              </a:spcBef>
              <a:buNone/>
            </a:pPr>
            <a:r>
              <a:rPr lang="ro-RO" sz="1200" dirty="0"/>
              <a:t> </a:t>
            </a:r>
            <a:endParaRPr lang="en-US" sz="1200" dirty="0"/>
          </a:p>
          <a:p>
            <a:pPr marL="0" indent="0">
              <a:lnSpc>
                <a:spcPct val="100000"/>
              </a:lnSpc>
              <a:spcBef>
                <a:spcPts val="0"/>
              </a:spcBef>
              <a:buNone/>
            </a:pPr>
            <a:r>
              <a:rPr lang="ro-RO" sz="1200" dirty="0"/>
              <a:t>Populația va putea fi afectată numai de efectul sinergie al particulelor în suspensie </a:t>
            </a:r>
            <a:r>
              <a:rPr lang="ro-RO" sz="1200" dirty="0" err="1"/>
              <a:t>şi</a:t>
            </a:r>
            <a:r>
              <a:rPr lang="ro-RO" sz="1200" dirty="0"/>
              <a:t> N02.  Depășirile limitei de protecție a sănătății pentru efectele sinergice ale acestor doi poluanți pot apare numai pentru perioade scurte de timp de maximum 1 h și la distanțe de maxim 50 m de perimetrul lucrărilor.</a:t>
            </a:r>
            <a:endParaRPr lang="en-US" sz="1200" dirty="0"/>
          </a:p>
          <a:p>
            <a:pPr marL="0" indent="0">
              <a:lnSpc>
                <a:spcPct val="100000"/>
              </a:lnSpc>
              <a:spcBef>
                <a:spcPts val="0"/>
              </a:spcBef>
              <a:buNone/>
            </a:pPr>
            <a:r>
              <a:rPr lang="ro-RO" sz="1200" dirty="0"/>
              <a:t>În timpul perioadei de execuție pot apărea situații pe termen scurt de stres chimic asupra vegetației datorate expunerii la poluarea cu </a:t>
            </a:r>
            <a:r>
              <a:rPr lang="ro-RO" sz="1200" dirty="0" err="1"/>
              <a:t>NOx</a:t>
            </a:r>
            <a:r>
              <a:rPr lang="ro-RO" sz="1200" dirty="0"/>
              <a:t>.</a:t>
            </a:r>
            <a:endParaRPr lang="en-US" sz="1200" dirty="0"/>
          </a:p>
          <a:p>
            <a:pPr marL="0" indent="0">
              <a:lnSpc>
                <a:spcPct val="100000"/>
              </a:lnSpc>
              <a:spcBef>
                <a:spcPts val="0"/>
              </a:spcBef>
              <a:buNone/>
            </a:pPr>
            <a:endParaRPr lang="ro-RO" sz="1200" dirty="0"/>
          </a:p>
          <a:p>
            <a:pPr marL="0" indent="0">
              <a:lnSpc>
                <a:spcPct val="100000"/>
              </a:lnSpc>
              <a:spcBef>
                <a:spcPts val="0"/>
              </a:spcBef>
              <a:buNone/>
            </a:pPr>
            <a:r>
              <a:rPr lang="ro-RO" sz="1200" dirty="0"/>
              <a:t>Valoarea emisiilor de poluanți în aer datorați </a:t>
            </a:r>
            <a:r>
              <a:rPr lang="ro-RO" sz="1200" b="1" i="1" dirty="0"/>
              <a:t>activităților din construcții</a:t>
            </a:r>
            <a:r>
              <a:rPr lang="ro-RO" sz="1200" dirty="0"/>
              <a:t> poate fi redusă utilizând tehnici specifice în special de combatere a prafului cât și prin reducerea timpilor de execuție.</a:t>
            </a:r>
            <a:endParaRPr lang="en-US" sz="1200"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406739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spcBef>
                <a:spcPts val="0"/>
              </a:spcBef>
              <a:buNone/>
            </a:pPr>
            <a:r>
              <a:rPr lang="ro-RO" sz="1200" b="1" i="1" dirty="0"/>
              <a:t>Surse de la obiective industriale sau unități de prestări de servicii.</a:t>
            </a:r>
            <a:endParaRPr lang="en-US" sz="1200" dirty="0"/>
          </a:p>
          <a:p>
            <a:pPr marL="0" indent="0">
              <a:lnSpc>
                <a:spcPct val="100000"/>
              </a:lnSpc>
              <a:spcBef>
                <a:spcPts val="0"/>
              </a:spcBef>
              <a:buNone/>
            </a:pPr>
            <a:r>
              <a:rPr lang="ro-RO" sz="1200" dirty="0"/>
              <a:t> </a:t>
            </a:r>
            <a:endParaRPr lang="en-US" sz="1200" dirty="0"/>
          </a:p>
          <a:p>
            <a:pPr marL="0" indent="0">
              <a:lnSpc>
                <a:spcPct val="100000"/>
              </a:lnSpc>
              <a:spcBef>
                <a:spcPts val="0"/>
              </a:spcBef>
              <a:buNone/>
            </a:pPr>
            <a:r>
              <a:rPr lang="ro-RO" sz="1200" dirty="0"/>
              <a:t>Conform Monografiei actualizate a județului Maramureș, principalele ramuri care au contribuit la producția industrială a județului Maramureș au fost cele din cadrul industriei prelucrătoare, care reprezintă peste 90 la sută din total. În cadrul acesteia, cele   mai   importante   ramuri   sunt   industria   alimentară,   prelucrarea   lemnului,   industria metalurgică, aparataj electric etc.</a:t>
            </a:r>
            <a:endParaRPr lang="en-US" sz="1200" dirty="0"/>
          </a:p>
          <a:p>
            <a:pPr marL="0" indent="0">
              <a:lnSpc>
                <a:spcPct val="100000"/>
              </a:lnSpc>
              <a:spcBef>
                <a:spcPts val="0"/>
              </a:spcBef>
              <a:buNone/>
            </a:pPr>
            <a:r>
              <a:rPr lang="ro-RO" sz="1200" dirty="0"/>
              <a:t> </a:t>
            </a:r>
            <a:endParaRPr lang="en-US" sz="1200" dirty="0"/>
          </a:p>
          <a:p>
            <a:pPr marL="0" indent="0">
              <a:lnSpc>
                <a:spcPct val="100000"/>
              </a:lnSpc>
              <a:spcBef>
                <a:spcPts val="0"/>
              </a:spcBef>
              <a:buNone/>
            </a:pPr>
            <a:r>
              <a:rPr lang="ro-RO" sz="1200" dirty="0"/>
              <a:t>Aceste industrii se desfășoară în incinte pentru care autorizarea de funcționare a acestora presupune parcurgerea de proceduri de autorizare pe linie de mediu și de protecția muncii, astfel aspecte precum emisiile de poluanți în aer la locul de muncă cât și în mediul înconjurător sunt analizate pentru fiecare caz în parte astfel încât să se asigure încadrarea în limite legale. Unde în aceste analize se constată deficiențe se definesc programe de conformare cu măsuri și termene de realizare obligatorii.</a:t>
            </a:r>
            <a:endParaRPr lang="en-US" sz="1200" dirty="0"/>
          </a:p>
          <a:p>
            <a:pPr marL="0" indent="0">
              <a:lnSpc>
                <a:spcPct val="100000"/>
              </a:lnSpc>
              <a:spcBef>
                <a:spcPts val="0"/>
              </a:spcBef>
              <a:buNone/>
            </a:pPr>
            <a:r>
              <a:rPr lang="ro-RO" sz="1200" dirty="0"/>
              <a:t> </a:t>
            </a:r>
            <a:endParaRPr lang="en-US" sz="1200" dirty="0"/>
          </a:p>
          <a:p>
            <a:pPr marL="0" indent="0">
              <a:lnSpc>
                <a:spcPct val="100000"/>
              </a:lnSpc>
              <a:spcBef>
                <a:spcPts val="0"/>
              </a:spcBef>
              <a:buNone/>
            </a:pPr>
            <a:r>
              <a:rPr lang="ro-RO" sz="1200" dirty="0"/>
              <a:t>Emisiile în aer de la aceste obiective sunt provenite de la centralele termice pentru încălzirea spațiilor și prepararea apei calde, cazane de abur,  pulberi și vapori generate în anumite operații ale proceselor de producție, traficul auto din incinte, respirația rezervoarelor de combustibil, etc. </a:t>
            </a:r>
            <a:endParaRPr lang="en-US" sz="1200" dirty="0"/>
          </a:p>
          <a:p>
            <a:pPr marL="0" indent="0">
              <a:lnSpc>
                <a:spcPct val="100000"/>
              </a:lnSpc>
              <a:spcBef>
                <a:spcPts val="0"/>
              </a:spcBef>
              <a:buNone/>
            </a:pPr>
            <a:r>
              <a:rPr lang="ro-RO" sz="1200" dirty="0"/>
              <a:t> </a:t>
            </a:r>
            <a:endParaRPr lang="en-US" sz="1200" dirty="0"/>
          </a:p>
          <a:p>
            <a:pPr marL="0" indent="0">
              <a:lnSpc>
                <a:spcPct val="100000"/>
              </a:lnSpc>
              <a:spcBef>
                <a:spcPts val="0"/>
              </a:spcBef>
              <a:buNone/>
            </a:pPr>
            <a:r>
              <a:rPr lang="ro-RO" sz="1200" dirty="0"/>
              <a:t>Firmele prestatoare de servicii reprezintă de asemenea posibile surse de emisii în aer, funcție de specificul activității lor putând fi asimilate locuințelor sau în alte cazuri, de exemplu cel al atelierelor de reparații auto, există și surse specifice, gaze, pulberi și vapori generate în anumite operații ( sablare, sudură, vopsire, șlefuire ).</a:t>
            </a:r>
            <a:endParaRPr lang="en-US" sz="1200" dirty="0"/>
          </a:p>
          <a:p>
            <a:pPr marL="0" indent="0">
              <a:lnSpc>
                <a:spcPct val="100000"/>
              </a:lnSpc>
              <a:spcBef>
                <a:spcPts val="0"/>
              </a:spcBef>
              <a:buNone/>
            </a:pPr>
            <a:r>
              <a:rPr lang="ro-RO" sz="1200" dirty="0"/>
              <a:t> </a:t>
            </a:r>
            <a:endParaRPr lang="en-US" sz="1200" dirty="0"/>
          </a:p>
          <a:p>
            <a:pPr marL="0" indent="0">
              <a:lnSpc>
                <a:spcPct val="100000"/>
              </a:lnSpc>
              <a:spcBef>
                <a:spcPts val="0"/>
              </a:spcBef>
              <a:buNone/>
            </a:pPr>
            <a:r>
              <a:rPr lang="ro-RO" sz="1200" dirty="0"/>
              <a:t>Un caz particular este reprezentat de emisiile de compuși organici volatili COV care sunt reglementate separat și care provin în mod uzual de la vehicularea și depozitarea carburanților.</a:t>
            </a:r>
            <a:endParaRPr lang="en-US" sz="1200"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68618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20000"/>
              </a:lnSpc>
              <a:spcBef>
                <a:spcPts val="0"/>
              </a:spcBef>
              <a:buNone/>
            </a:pPr>
            <a:r>
              <a:rPr lang="ro-RO" sz="1200" dirty="0"/>
              <a:t>Fondul regional de poluare al aerului este influențat de sursele limitrofe situate în poziții de unde poluanții ar putea fi transportați către județul Maramureș.</a:t>
            </a:r>
            <a:endParaRPr lang="en-US" sz="1200" dirty="0"/>
          </a:p>
          <a:p>
            <a:pPr marL="0" indent="0">
              <a:lnSpc>
                <a:spcPct val="120000"/>
              </a:lnSpc>
              <a:spcBef>
                <a:spcPts val="0"/>
              </a:spcBef>
              <a:buNone/>
            </a:pPr>
            <a:r>
              <a:rPr lang="ro-RO" sz="1200" dirty="0"/>
              <a:t>Poluarea de fond reprezintă poluarea existentă în zonele în care nu se manifestă direct influența surselor de poluare antropice. </a:t>
            </a:r>
            <a:endParaRPr lang="en-US" sz="1200" dirty="0"/>
          </a:p>
          <a:p>
            <a:pPr marL="0" indent="0">
              <a:lnSpc>
                <a:spcPct val="120000"/>
              </a:lnSpc>
              <a:spcBef>
                <a:spcPts val="0"/>
              </a:spcBef>
              <a:buNone/>
            </a:pPr>
            <a:r>
              <a:rPr lang="ro-RO" sz="1200" dirty="0"/>
              <a:t> Este de menționat că funcție de intensitatea sursei și înălțimea la care ajung emisiile calitatea aerului de pe teritoriul județului poate totuși fi influențată ( de exemplu activitatea vulcanilor din Islanda, nisip saharian, incidentul de la </a:t>
            </a:r>
            <a:r>
              <a:rPr lang="ro-RO" sz="1200" dirty="0" err="1"/>
              <a:t>Cernobâl</a:t>
            </a:r>
            <a:r>
              <a:rPr lang="ro-RO" sz="1200" dirty="0"/>
              <a:t> ) funcție de direcția și intensitatea vânturilor la momentul declanșării unui eveniment excepțional.</a:t>
            </a:r>
            <a:endParaRPr lang="en-US" sz="1200" dirty="0"/>
          </a:p>
          <a:p>
            <a:pPr marL="0" indent="0">
              <a:lnSpc>
                <a:spcPct val="120000"/>
              </a:lnSpc>
              <a:spcBef>
                <a:spcPts val="0"/>
              </a:spcBef>
              <a:buNone/>
            </a:pPr>
            <a:r>
              <a:rPr lang="ro-RO" sz="1200" dirty="0"/>
              <a:t> Surse de emisii situate în zonele limitrofe județului Maramureș pe o direcție și distanță care, în caz de situație normală, permit prin transportul poluanților către teritoriul acestuia, nu sunt semnalate.</a:t>
            </a:r>
            <a:endParaRPr lang="en-US" sz="1200" dirty="0"/>
          </a:p>
          <a:p>
            <a:pPr marL="0" indent="0">
              <a:lnSpc>
                <a:spcPct val="120000"/>
              </a:lnSpc>
              <a:spcBef>
                <a:spcPts val="0"/>
              </a:spcBef>
              <a:buNone/>
            </a:pPr>
            <a:r>
              <a:rPr lang="ro-RO" sz="1200" dirty="0"/>
              <a:t> Afectarea se poate face doar în cazuri accidentale gen incendii situate în zone învecinate limitei teritoriului însă efectele pot fi cantonate doar pe arii restrânse.</a:t>
            </a:r>
            <a:endParaRPr lang="en-US" sz="1200" dirty="0"/>
          </a:p>
          <a:p>
            <a:pPr marL="0" indent="0">
              <a:lnSpc>
                <a:spcPct val="120000"/>
              </a:lnSpc>
              <a:spcBef>
                <a:spcPts val="0"/>
              </a:spcBef>
              <a:buNone/>
            </a:pPr>
            <a:r>
              <a:rPr lang="ro-RO" sz="1200" dirty="0"/>
              <a:t> Zona Maramureșului istoric datorită flancării de către lanțurile muntoase este mai protejată față de sursele de poluare a atmosferei din zonele limitrofe județului comparativ cu zonele situate la vest de lanțul Oaș – Gutâi - Țibleș</a:t>
            </a:r>
            <a:endParaRPr lang="en-US" sz="1200"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352316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10000"/>
              </a:lnSpc>
              <a:spcBef>
                <a:spcPts val="0"/>
              </a:spcBef>
              <a:buNone/>
            </a:pPr>
            <a:r>
              <a:rPr lang="ro-RO" sz="1200" b="1" dirty="0"/>
              <a:t>Aerul afectat de surse de poluare suferă un proces de autoepurare</a:t>
            </a:r>
            <a:r>
              <a:rPr lang="ro-RO" sz="1200" dirty="0"/>
              <a:t> definit ca procesul prin care aerul revine la compoziția inițială fără intervenția omului.</a:t>
            </a:r>
            <a:endParaRPr lang="en-US" sz="1200" dirty="0"/>
          </a:p>
          <a:p>
            <a:pPr marL="0" indent="0">
              <a:lnSpc>
                <a:spcPct val="110000"/>
              </a:lnSpc>
              <a:spcBef>
                <a:spcPts val="0"/>
              </a:spcBef>
              <a:buNone/>
            </a:pPr>
            <a:r>
              <a:rPr lang="ro-RO" sz="1200" dirty="0"/>
              <a:t>Fenomenul de autoepurare se realizează prin următoarele procese naturale:</a:t>
            </a:r>
            <a:endParaRPr lang="en-US" sz="1200" dirty="0"/>
          </a:p>
          <a:p>
            <a:pPr marL="0" indent="0">
              <a:lnSpc>
                <a:spcPct val="110000"/>
              </a:lnSpc>
              <a:spcBef>
                <a:spcPts val="0"/>
              </a:spcBef>
              <a:buNone/>
            </a:pPr>
            <a:r>
              <a:rPr lang="ro-RO" sz="1200" b="1" i="1" dirty="0"/>
              <a:t>Depunere (sedimentare)</a:t>
            </a:r>
            <a:r>
              <a:rPr lang="ro-RO" sz="1200" dirty="0"/>
              <a:t> a particulelor solide prezente în atmosferă. Particulele solide emise în atmosferă se clasifică după mărimea lor în:</a:t>
            </a:r>
            <a:endParaRPr lang="en-US" sz="1200" dirty="0"/>
          </a:p>
          <a:p>
            <a:pPr marL="0" indent="0">
              <a:lnSpc>
                <a:spcPct val="110000"/>
              </a:lnSpc>
              <a:spcBef>
                <a:spcPts val="0"/>
              </a:spcBef>
              <a:buNone/>
            </a:pPr>
            <a:r>
              <a:rPr lang="ro-RO" sz="1200" dirty="0"/>
              <a:t>pulberi sedimentabile: se depun repede pe sol, la distanțe mici de sursă și sunt mai puțin periculoase deoarece sunt reținute la nivelul superior al căilor respiratorii;</a:t>
            </a:r>
            <a:endParaRPr lang="en-US" sz="1200" dirty="0"/>
          </a:p>
          <a:p>
            <a:pPr marL="0" indent="0">
              <a:lnSpc>
                <a:spcPct val="110000"/>
              </a:lnSpc>
              <a:spcBef>
                <a:spcPts val="0"/>
              </a:spcBef>
              <a:buNone/>
            </a:pPr>
            <a:r>
              <a:rPr lang="ro-RO" sz="1200" dirty="0"/>
              <a:t>suspensii (dimensiuni între 0,1-10 </a:t>
            </a:r>
            <a:r>
              <a:rPr lang="ro-RO" sz="1200" dirty="0" err="1"/>
              <a:t>μm</a:t>
            </a:r>
            <a:r>
              <a:rPr lang="ro-RO" sz="1200" dirty="0"/>
              <a:t>) sunt periculoase întrucât pot ajunge la nivelul pulmonar și sunt foarte nocive pentru organism;</a:t>
            </a:r>
            <a:endParaRPr lang="en-US" sz="1200" dirty="0"/>
          </a:p>
          <a:p>
            <a:pPr marL="0" indent="0">
              <a:lnSpc>
                <a:spcPct val="110000"/>
              </a:lnSpc>
              <a:spcBef>
                <a:spcPts val="0"/>
              </a:spcBef>
              <a:buNone/>
            </a:pPr>
            <a:r>
              <a:rPr lang="ro-RO" sz="1200" dirty="0"/>
              <a:t>suspensii, au dimensiuni de sub 0,1 </a:t>
            </a:r>
            <a:r>
              <a:rPr lang="ro-RO" sz="1200" dirty="0" err="1"/>
              <a:t>μm</a:t>
            </a:r>
            <a:r>
              <a:rPr lang="ro-RO" sz="1200" dirty="0"/>
              <a:t>, au stabilitate foarte mare în aer, pot fi deplasate la distanțe mari față de sursă și sunt foarte nocive pentru organism.</a:t>
            </a:r>
            <a:endParaRPr lang="en-US" sz="1200" dirty="0"/>
          </a:p>
          <a:p>
            <a:pPr marL="0" indent="0">
              <a:lnSpc>
                <a:spcPct val="110000"/>
              </a:lnSpc>
              <a:spcBef>
                <a:spcPts val="0"/>
              </a:spcBef>
              <a:buNone/>
            </a:pPr>
            <a:r>
              <a:rPr lang="ro-RO" sz="1200" b="1" i="1" dirty="0"/>
              <a:t>Transformările chimice</a:t>
            </a:r>
            <a:r>
              <a:rPr lang="ro-RO" sz="1200" dirty="0"/>
              <a:t>, procese care duc uneori la purificarea atmosferei prin apariția unor substanțe mai puțin toxice decât cele inițiale, dar pot duce și la apariția unor substanțe mult mai toxice decât cele inițiale. </a:t>
            </a:r>
            <a:endParaRPr lang="en-US" sz="1200" dirty="0"/>
          </a:p>
          <a:p>
            <a:pPr marL="0" indent="0">
              <a:lnSpc>
                <a:spcPct val="110000"/>
              </a:lnSpc>
              <a:spcBef>
                <a:spcPts val="0"/>
              </a:spcBef>
              <a:buNone/>
            </a:pPr>
            <a:r>
              <a:rPr lang="ro-RO" sz="1200" dirty="0"/>
              <a:t> </a:t>
            </a:r>
            <a:r>
              <a:rPr lang="ro-RO" sz="1200" b="1" i="1" dirty="0"/>
              <a:t>Dispersia poluanților în atmosferă</a:t>
            </a:r>
            <a:r>
              <a:rPr lang="ro-RO" sz="1200" dirty="0"/>
              <a:t> – fenomen complex care este influențat de procesele ce au loc în aer. Migrarea masei de poluanți în masa aerului are loc cu viteze diferite pe diferite direcții. Starea de turbulență a aerului în zonele de migrare a poluanților se manifestă prin variabilitatea direcției și vitezei vântului, variația temperaturii, a umidității și a concentrației noxei. Dacă direcția vântului determină direcția de deplasare a poluantului, viteza vântului și stabilitatea termică determină valorile concentrațiilor poluanților la nivelul solului.</a:t>
            </a:r>
            <a:endParaRPr lang="en-US" sz="1200" dirty="0"/>
          </a:p>
          <a:p>
            <a:pPr marL="0" indent="0">
              <a:lnSpc>
                <a:spcPct val="100000"/>
              </a:lnSpc>
              <a:spcBef>
                <a:spcPts val="0"/>
              </a:spcBef>
              <a:buNone/>
            </a:pPr>
            <a:r>
              <a:rPr lang="ro-RO" sz="1200" dirty="0"/>
              <a:t>Valorile în </a:t>
            </a:r>
            <a:r>
              <a:rPr lang="ro-RO" sz="1200" dirty="0" err="1"/>
              <a:t>imisie</a:t>
            </a:r>
            <a:r>
              <a:rPr lang="ro-RO" sz="1200" dirty="0"/>
              <a:t> (</a:t>
            </a:r>
            <a:r>
              <a:rPr lang="ro-RO" sz="1200" dirty="0" err="1"/>
              <a:t>imisiile</a:t>
            </a:r>
            <a:r>
              <a:rPr lang="ro-RO" sz="1200" dirty="0"/>
              <a:t> reprezintă concentrațiile noxelor din aer măsurate după ce s-a produs amestecul acestora în atmosferă, la o anumită distanță de sursele de poluare ) sunt un rezultat al efectelor combinate ale surselor de poluare după dispersie. Reglementări ale calității aerului au fost instituite atât în ceea ce privește concentrațiile în gazele de ardere evacuate cât și în ceea ce privește calitatea aerului înconjurător cât și în aerul la locurile de muncă.</a:t>
            </a:r>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65349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r>
              <a:rPr lang="ro-RO" sz="1200" i="1" dirty="0"/>
              <a:t>(2) Clasificarea în regimuri de evaluare se revizuiește cel puțin o dată la 5 ani, în conformitate cu procedurile prevăzute la poziția A.2 din anexa nr. 3.</a:t>
            </a:r>
            <a:endParaRPr lang="en-US" sz="1200" dirty="0"/>
          </a:p>
          <a:p>
            <a:pPr marL="0" indent="0">
              <a:buNone/>
            </a:pPr>
            <a:r>
              <a:rPr lang="ro-RO" sz="1200" i="1" dirty="0"/>
              <a:t>(3) Clasificarea în regimuri de evaluare se poate revizui la intervale mai scurte de timp, în cazul unor modificări semnificative ale activităților care au efecte asupra concentrațiilor de dioxid de sulf, dioxid de azot sau, unde este relevant, de oxizi de azot, particule în suspensie, cum ar fi PM_10 </a:t>
            </a:r>
            <a:r>
              <a:rPr lang="ro-RO" sz="1200" i="1" dirty="0" err="1"/>
              <a:t>şi</a:t>
            </a:r>
            <a:r>
              <a:rPr lang="ro-RO" sz="1200" i="1" dirty="0"/>
              <a:t> PM_2,5, plumb, benzen, monoxid de carbon, arsen, cadmiu, nichel sau </a:t>
            </a:r>
            <a:r>
              <a:rPr lang="ro-RO" sz="1200" i="1" dirty="0" err="1"/>
              <a:t>benzo</a:t>
            </a:r>
            <a:r>
              <a:rPr lang="ro-RO" sz="1200" i="1" dirty="0"/>
              <a:t>(a)</a:t>
            </a:r>
            <a:r>
              <a:rPr lang="ro-RO" sz="1200" i="1" dirty="0" err="1"/>
              <a:t>piren</a:t>
            </a:r>
            <a:r>
              <a:rPr lang="ro-RO" sz="1200" i="1" dirty="0"/>
              <a:t>.”</a:t>
            </a:r>
            <a:endParaRPr lang="en-US" sz="1200" dirty="0"/>
          </a:p>
          <a:p>
            <a:pPr marL="0" indent="0">
              <a:buNone/>
            </a:pPr>
            <a:r>
              <a:rPr lang="ro-RO" sz="1200" dirty="0"/>
              <a:t> În scopul gestionării calității aerului, în fiecare zonă sau aglomerare, se delimitează arii care se clasifică în regimuri de gestionare (I sau II) în funcție de rezultatul evaluării calității aerului înconjurător. Regimurile de gestionare sunt prevăzute în art.42 din Legea nr.104/2011.</a:t>
            </a:r>
            <a:endParaRPr lang="en-US" sz="1200" dirty="0"/>
          </a:p>
          <a:p>
            <a:pPr marL="0" indent="0">
              <a:buNone/>
            </a:pPr>
            <a:r>
              <a:rPr lang="ro-RO" sz="1200" i="1" dirty="0"/>
              <a:t>”ART.42</a:t>
            </a:r>
            <a:endParaRPr lang="en-US" sz="1200" dirty="0"/>
          </a:p>
          <a:p>
            <a:pPr marL="0" indent="0">
              <a:buNone/>
            </a:pPr>
            <a:r>
              <a:rPr lang="ro-RO" sz="1200" i="1" dirty="0"/>
              <a:t>În vederea gestionării calității aerului înconjurător, pentru dioxid de sulf, dioxid de azot, oxizi de azot, particule în suspensie, respectiv PM_10 și PM_2,5, plumb, benzen, monoxid de carbon, arsen, cadmiu, nichel, </a:t>
            </a:r>
            <a:r>
              <a:rPr lang="ro-RO" sz="1200" i="1" dirty="0" err="1"/>
              <a:t>benzo</a:t>
            </a:r>
            <a:r>
              <a:rPr lang="ro-RO" sz="1200" i="1" dirty="0"/>
              <a:t>(a)</a:t>
            </a:r>
            <a:r>
              <a:rPr lang="ro-RO" sz="1200" i="1" dirty="0" err="1"/>
              <a:t>piren</a:t>
            </a:r>
            <a:r>
              <a:rPr lang="ro-RO" sz="1200" i="1" dirty="0"/>
              <a:t>, în fiecare zonă sau aglomerare se delimitează arii care se clasifică în regimuri de gestionare în funcție de rezultatul evaluării calității aerului înconjurător, realizată cu respectarea prevederilor secțiunii 1 din cap. III, după cum urmează:</a:t>
            </a:r>
            <a:endParaRPr lang="en-US" sz="1200" dirty="0"/>
          </a:p>
          <a:p>
            <a:pPr marL="0" indent="0">
              <a:buNone/>
            </a:pPr>
            <a:r>
              <a:rPr lang="ro-RO" sz="1200" i="1" dirty="0"/>
              <a:t> a) </a:t>
            </a:r>
            <a:r>
              <a:rPr lang="ro-RO" sz="1200" b="1" i="1" dirty="0"/>
              <a:t>regim de gestionare I </a:t>
            </a:r>
            <a:r>
              <a:rPr lang="ro-RO" sz="1200" i="1" dirty="0"/>
              <a:t>- reprezintă ariile din zonele și aglomerările în care nivelurile pentru dioxid de sulf, dioxid de azot, oxizi de azot, particule în suspensie PM_10 și PM_2,5, plumb,</a:t>
            </a:r>
            <a:endParaRPr lang="en-US" sz="1200" dirty="0"/>
          </a:p>
          <a:p>
            <a:pPr marL="0" indent="0">
              <a:buNone/>
            </a:pPr>
            <a:r>
              <a:rPr lang="ro-RO" sz="1200" i="1" dirty="0"/>
              <a:t>benzen, monoxid de carbon </a:t>
            </a:r>
            <a:r>
              <a:rPr lang="ro-RO" sz="1200" b="1" i="1" u="sng" dirty="0"/>
              <a:t>sunt mai mari sau egale cu valorile-limită plus marja de toleranță, acolo unde este aplicabilă, prevăzute la lit. B și poziția G.5 din anexa nr. 3,</a:t>
            </a:r>
            <a:r>
              <a:rPr lang="ro-RO" sz="1200" i="1" dirty="0"/>
              <a:t> respectiv pentru arsen, cadmiu, nichel, </a:t>
            </a:r>
            <a:r>
              <a:rPr lang="ro-RO" sz="1200" i="1" dirty="0" err="1"/>
              <a:t>benzo</a:t>
            </a:r>
            <a:r>
              <a:rPr lang="ro-RO" sz="1200" i="1" dirty="0"/>
              <a:t>(a)</a:t>
            </a:r>
            <a:r>
              <a:rPr lang="ro-RO" sz="1200" i="1" dirty="0" err="1"/>
              <a:t>piren</a:t>
            </a:r>
            <a:r>
              <a:rPr lang="ro-RO" sz="1200" i="1" dirty="0"/>
              <a:t>, particule în· suspensie PM_2,5 </a:t>
            </a:r>
            <a:r>
              <a:rPr lang="ro-RO" sz="1200" b="1" i="1" u="sng" dirty="0"/>
              <a:t>sunt mai mari decât valorile-țintă prevăzute la lit. C și poziția G.4 din anexa nr. 3;</a:t>
            </a:r>
            <a:endParaRPr lang="en-US" sz="1200" dirty="0"/>
          </a:p>
          <a:p>
            <a:pPr marL="0" indent="0">
              <a:buNone/>
            </a:pPr>
            <a:r>
              <a:rPr lang="ro-RO" sz="1200" i="1" dirty="0"/>
              <a:t> b) </a:t>
            </a:r>
            <a:r>
              <a:rPr lang="ro-RO" sz="1200" b="1" i="1" dirty="0"/>
              <a:t>regim de gestionare II</a:t>
            </a:r>
            <a:r>
              <a:rPr lang="ro-RO" sz="1200" i="1" dirty="0"/>
              <a:t> - reprezintă ariile din zonele și aglomerările în care nivelurile pentru dioxid de sulf, dioxid de azot, oxizi de azot, particule în suspensie PM_10 </a:t>
            </a:r>
            <a:r>
              <a:rPr lang="ro-RO" sz="1200" i="1" dirty="0" err="1"/>
              <a:t>şi</a:t>
            </a:r>
            <a:r>
              <a:rPr lang="ro-RO" sz="1200" i="1" dirty="0"/>
              <a:t> PM_2,5, plumb, benzen, monoxid de carbon </a:t>
            </a:r>
            <a:r>
              <a:rPr lang="ro-RO" sz="1200" b="1" i="1" u="sng" dirty="0"/>
              <a:t>sunt mai mici decât valorile-limită, prevăzute la lit. B și poziția G.5 din anexa nr. 3</a:t>
            </a:r>
            <a:r>
              <a:rPr lang="ro-RO" sz="1200" i="1" dirty="0"/>
              <a:t>, respectiv pentru arsen, cadmiu, nichel, </a:t>
            </a:r>
            <a:r>
              <a:rPr lang="ro-RO" sz="1200" i="1" dirty="0" err="1"/>
              <a:t>benzo</a:t>
            </a:r>
            <a:r>
              <a:rPr lang="ro-RO" sz="1200" i="1" dirty="0"/>
              <a:t>(a)</a:t>
            </a:r>
            <a:r>
              <a:rPr lang="ro-RO" sz="1200" i="1" dirty="0" err="1"/>
              <a:t>piren</a:t>
            </a:r>
            <a:r>
              <a:rPr lang="ro-RO" sz="1200" i="1" dirty="0"/>
              <a:t>, particule în suspensie PM_2,5 </a:t>
            </a:r>
            <a:r>
              <a:rPr lang="ro-RO" sz="1200" b="1" i="1" u="sng" dirty="0"/>
              <a:t>sunt mai mici decât valorile-țintă prevăzute la lit. C și poziția G.4 din anexa nr. 3</a:t>
            </a:r>
            <a:r>
              <a:rPr lang="ro-RO" sz="1200" i="1" dirty="0"/>
              <a:t>.”</a:t>
            </a:r>
            <a:endParaRPr lang="en-US" sz="1200" dirty="0"/>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179226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buNone/>
            </a:pPr>
            <a:r>
              <a:rPr lang="ro-RO" sz="1200" dirty="0"/>
              <a:t>În mod normal aceste valori sunt corelate iar densitatea surselor de emisie este de asemenea luată în calcul în principal prin normarea unor distanțe de amplasare a surselor de emisie față de alte obiective. În acest fel chiar și în condiții de calm atmosferic datorită gradienților termici cantitatea de poluant emisă de sursa reglementată prin concentrație și distanță se va dispersa într-un volum de aer în care în urma dispersiei să nu se depășească concentrațiile reglementate privind parametrii de calitate a aerului.</a:t>
            </a:r>
            <a:endParaRPr lang="en-US" sz="1200" dirty="0"/>
          </a:p>
          <a:p>
            <a:pPr marL="0" indent="0">
              <a:lnSpc>
                <a:spcPct val="100000"/>
              </a:lnSpc>
              <a:buNone/>
            </a:pPr>
            <a:r>
              <a:rPr lang="ro-RO" sz="1200" dirty="0"/>
              <a:t>Sunt cazuri de amplasamente existente din trecut când anumite reglementări nu erau intrate în vigoare care sunt situate prea aproape de anumite vecinătăți. Aceste cazuri particulare pot fi luate în considerare în momentele în care trebuie să li se înnoiască autorizațiile de funcționare în sensul impunerii efectuării de investiții care să asigure încadrarea în valorile de emisie/</a:t>
            </a:r>
            <a:r>
              <a:rPr lang="ro-RO" sz="1200" dirty="0" err="1"/>
              <a:t>imisie</a:t>
            </a:r>
            <a:r>
              <a:rPr lang="ro-RO" sz="1200" dirty="0"/>
              <a:t> reglementați.</a:t>
            </a:r>
          </a:p>
          <a:p>
            <a:pPr marL="0" indent="0">
              <a:lnSpc>
                <a:spcPct val="100000"/>
              </a:lnSpc>
              <a:buNone/>
            </a:pPr>
            <a:r>
              <a:rPr lang="en-US" sz="1200" dirty="0" err="1"/>
              <a:t>Împrăştierea</a:t>
            </a:r>
            <a:r>
              <a:rPr lang="en-US" sz="1200" dirty="0"/>
              <a:t> </a:t>
            </a:r>
            <a:r>
              <a:rPr lang="en-US" sz="1200" dirty="0" err="1"/>
              <a:t>sau</a:t>
            </a:r>
            <a:r>
              <a:rPr lang="en-US" sz="1200" dirty="0"/>
              <a:t> </a:t>
            </a:r>
            <a:r>
              <a:rPr lang="en-US" sz="1200" dirty="0" err="1"/>
              <a:t>dispersia</a:t>
            </a:r>
            <a:r>
              <a:rPr lang="en-US" sz="1200" dirty="0"/>
              <a:t> </a:t>
            </a:r>
            <a:r>
              <a:rPr lang="en-US" sz="1200" dirty="0" err="1"/>
              <a:t>poluanţilor</a:t>
            </a:r>
            <a:r>
              <a:rPr lang="en-US" sz="1200" dirty="0"/>
              <a:t> </a:t>
            </a:r>
            <a:r>
              <a:rPr lang="en-US" sz="1200" dirty="0" err="1"/>
              <a:t>este</a:t>
            </a:r>
            <a:r>
              <a:rPr lang="en-US" sz="1200" dirty="0"/>
              <a:t> </a:t>
            </a:r>
            <a:r>
              <a:rPr lang="en-US" sz="1200" dirty="0" err="1"/>
              <a:t>influenţată</a:t>
            </a:r>
            <a:r>
              <a:rPr lang="en-US" sz="1200" dirty="0"/>
              <a:t> de </a:t>
            </a:r>
            <a:r>
              <a:rPr lang="en-US" sz="1200" dirty="0" err="1"/>
              <a:t>temperatură</a:t>
            </a:r>
            <a:r>
              <a:rPr lang="en-US" sz="1200" dirty="0"/>
              <a:t>, </a:t>
            </a:r>
            <a:r>
              <a:rPr lang="en-US" sz="1200" dirty="0" err="1"/>
              <a:t>mişcările</a:t>
            </a:r>
            <a:r>
              <a:rPr lang="en-US" sz="1200" dirty="0"/>
              <a:t> </a:t>
            </a:r>
            <a:r>
              <a:rPr lang="en-US" sz="1200" dirty="0" err="1"/>
              <a:t>aerului</a:t>
            </a:r>
            <a:r>
              <a:rPr lang="en-US" sz="1200" dirty="0"/>
              <a:t> </a:t>
            </a:r>
            <a:r>
              <a:rPr lang="en-US" sz="1200" dirty="0" err="1"/>
              <a:t>şi</a:t>
            </a:r>
            <a:r>
              <a:rPr lang="en-US" sz="1200" dirty="0"/>
              <a:t> </a:t>
            </a:r>
            <a:r>
              <a:rPr lang="en-US" sz="1200" dirty="0" err="1"/>
              <a:t>mişcarea</a:t>
            </a:r>
            <a:r>
              <a:rPr lang="en-US" sz="1200" dirty="0"/>
              <a:t> de </a:t>
            </a:r>
            <a:r>
              <a:rPr lang="en-US" sz="1200" dirty="0" err="1"/>
              <a:t>rotaţie</a:t>
            </a:r>
            <a:r>
              <a:rPr lang="en-US" sz="1200" dirty="0"/>
              <a:t> a </a:t>
            </a:r>
            <a:r>
              <a:rPr lang="en-US" sz="1200" dirty="0" err="1"/>
              <a:t>Pământului</a:t>
            </a:r>
            <a:r>
              <a:rPr lang="en-US" sz="1200" dirty="0"/>
              <a:t>. </a:t>
            </a:r>
            <a:r>
              <a:rPr lang="en-US" sz="1200" dirty="0" err="1"/>
              <a:t>Dispersia</a:t>
            </a:r>
            <a:r>
              <a:rPr lang="en-US" sz="1200" dirty="0"/>
              <a:t> </a:t>
            </a:r>
            <a:r>
              <a:rPr lang="en-US" sz="1200" dirty="0" err="1"/>
              <a:t>poluanţilor</a:t>
            </a:r>
            <a:r>
              <a:rPr lang="en-US" sz="1200" dirty="0"/>
              <a:t> </a:t>
            </a:r>
            <a:r>
              <a:rPr lang="en-US" sz="1200" dirty="0" err="1"/>
              <a:t>în</a:t>
            </a:r>
            <a:r>
              <a:rPr lang="en-US" sz="1200" dirty="0"/>
              <a:t> plan </a:t>
            </a:r>
            <a:r>
              <a:rPr lang="en-US" sz="1200" dirty="0" err="1"/>
              <a:t>orizontal</a:t>
            </a:r>
            <a:r>
              <a:rPr lang="en-US" sz="1200" dirty="0"/>
              <a:t> </a:t>
            </a:r>
            <a:r>
              <a:rPr lang="en-US" sz="1200" dirty="0" err="1"/>
              <a:t>este</a:t>
            </a:r>
            <a:r>
              <a:rPr lang="en-US" sz="1200" dirty="0"/>
              <a:t> </a:t>
            </a:r>
            <a:r>
              <a:rPr lang="en-US" sz="1200" dirty="0" err="1"/>
              <a:t>diferită</a:t>
            </a:r>
            <a:r>
              <a:rPr lang="en-US" sz="1200" dirty="0"/>
              <a:t> </a:t>
            </a:r>
            <a:r>
              <a:rPr lang="en-US" sz="1200" dirty="0" err="1"/>
              <a:t>pentru</a:t>
            </a:r>
            <a:r>
              <a:rPr lang="en-US" sz="1200" dirty="0"/>
              <a:t> </a:t>
            </a:r>
            <a:r>
              <a:rPr lang="en-US" sz="1200" dirty="0" err="1"/>
              <a:t>poluanţii</a:t>
            </a:r>
            <a:r>
              <a:rPr lang="en-US" sz="1200" dirty="0"/>
              <a:t> </a:t>
            </a:r>
            <a:r>
              <a:rPr lang="en-US" sz="1200" dirty="0" err="1"/>
              <a:t>proveniţi</a:t>
            </a:r>
            <a:r>
              <a:rPr lang="en-US" sz="1200" dirty="0"/>
              <a:t> din </a:t>
            </a:r>
            <a:r>
              <a:rPr lang="en-US" sz="1200" dirty="0" err="1"/>
              <a:t>surse</a:t>
            </a:r>
            <a:r>
              <a:rPr lang="en-US" sz="1200" dirty="0"/>
              <a:t> fixe </a:t>
            </a:r>
            <a:r>
              <a:rPr lang="en-US" sz="1200" dirty="0" err="1"/>
              <a:t>şi</a:t>
            </a:r>
            <a:r>
              <a:rPr lang="en-US" sz="1200" dirty="0"/>
              <a:t> </a:t>
            </a:r>
            <a:r>
              <a:rPr lang="en-US" sz="1200" dirty="0" err="1"/>
              <a:t>pentru</a:t>
            </a:r>
            <a:r>
              <a:rPr lang="en-US" sz="1200" dirty="0"/>
              <a:t> </a:t>
            </a:r>
            <a:r>
              <a:rPr lang="en-US" sz="1200" dirty="0" err="1"/>
              <a:t>cei</a:t>
            </a:r>
            <a:r>
              <a:rPr lang="en-US" sz="1200" dirty="0"/>
              <a:t> </a:t>
            </a:r>
            <a:r>
              <a:rPr lang="en-US" sz="1200" dirty="0" err="1"/>
              <a:t>proveniţi</a:t>
            </a:r>
            <a:r>
              <a:rPr lang="en-US" sz="1200" dirty="0"/>
              <a:t> din </a:t>
            </a:r>
            <a:r>
              <a:rPr lang="en-US" sz="1200" dirty="0" err="1"/>
              <a:t>surse</a:t>
            </a:r>
            <a:r>
              <a:rPr lang="en-US" sz="1200" dirty="0"/>
              <a:t> mobile </a:t>
            </a: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7176" y="3451716"/>
            <a:ext cx="4931664" cy="1870757"/>
          </a:xfrm>
          <a:prstGeom prst="rect">
            <a:avLst/>
          </a:prstGeom>
        </p:spPr>
      </p:pic>
    </p:spTree>
    <p:extLst>
      <p:ext uri="{BB962C8B-B14F-4D97-AF65-F5344CB8AC3E}">
        <p14:creationId xmlns:p14="http://schemas.microsoft.com/office/powerpoint/2010/main" xmlns="" val="1317168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20000"/>
              </a:lnSpc>
              <a:spcBef>
                <a:spcPts val="0"/>
              </a:spcBef>
              <a:buNone/>
            </a:pPr>
            <a:r>
              <a:rPr lang="en-US" sz="1200" dirty="0" err="1"/>
              <a:t>Coşul</a:t>
            </a:r>
            <a:r>
              <a:rPr lang="en-US" sz="1200" dirty="0"/>
              <a:t> de </a:t>
            </a:r>
            <a:r>
              <a:rPr lang="en-US" sz="1200" dirty="0" err="1"/>
              <a:t>fum</a:t>
            </a:r>
            <a:r>
              <a:rPr lang="en-US" sz="1200" dirty="0"/>
              <a:t> </a:t>
            </a:r>
            <a:r>
              <a:rPr lang="en-US" sz="1200" dirty="0" err="1"/>
              <a:t>prin</a:t>
            </a:r>
            <a:r>
              <a:rPr lang="en-US" sz="1200" dirty="0"/>
              <a:t> care </a:t>
            </a:r>
            <a:r>
              <a:rPr lang="en-US" sz="1200" dirty="0" err="1"/>
              <a:t>sunt</a:t>
            </a:r>
            <a:r>
              <a:rPr lang="en-US" sz="1200" dirty="0"/>
              <a:t> </a:t>
            </a:r>
            <a:r>
              <a:rPr lang="en-US" sz="1200" dirty="0" err="1"/>
              <a:t>emise</a:t>
            </a:r>
            <a:r>
              <a:rPr lang="en-US" sz="1200" dirty="0"/>
              <a:t> </a:t>
            </a:r>
            <a:r>
              <a:rPr lang="en-US" sz="1200" dirty="0" err="1"/>
              <a:t>pene</a:t>
            </a:r>
            <a:r>
              <a:rPr lang="en-US" sz="1200" dirty="0"/>
              <a:t> de </a:t>
            </a:r>
            <a:r>
              <a:rPr lang="en-US" sz="1200" dirty="0" err="1"/>
              <a:t>poluanţi</a:t>
            </a:r>
            <a:r>
              <a:rPr lang="en-US" sz="1200" dirty="0"/>
              <a:t> </a:t>
            </a:r>
            <a:r>
              <a:rPr lang="en-US" sz="1200" dirty="0" err="1"/>
              <a:t>poate</a:t>
            </a:r>
            <a:r>
              <a:rPr lang="en-US" sz="1200" dirty="0"/>
              <a:t> </a:t>
            </a:r>
            <a:r>
              <a:rPr lang="en-US" sz="1200" dirty="0" err="1"/>
              <a:t>avea</a:t>
            </a:r>
            <a:r>
              <a:rPr lang="en-US" sz="1200" dirty="0"/>
              <a:t> </a:t>
            </a:r>
            <a:r>
              <a:rPr lang="en-US" sz="1200" dirty="0" err="1"/>
              <a:t>diferite</a:t>
            </a:r>
            <a:r>
              <a:rPr lang="en-US" sz="1200" dirty="0"/>
              <a:t> </a:t>
            </a:r>
            <a:r>
              <a:rPr lang="en-US" sz="1200" dirty="0" err="1"/>
              <a:t>înălţimi</a:t>
            </a:r>
            <a:r>
              <a:rPr lang="en-US" sz="1200" dirty="0"/>
              <a:t>. </a:t>
            </a:r>
            <a:r>
              <a:rPr lang="en-US" sz="1200" dirty="0" err="1"/>
              <a:t>Pana</a:t>
            </a:r>
            <a:r>
              <a:rPr lang="en-US" sz="1200" dirty="0"/>
              <a:t> de </a:t>
            </a:r>
            <a:r>
              <a:rPr lang="en-US" sz="1200" dirty="0" err="1"/>
              <a:t>fum</a:t>
            </a:r>
            <a:r>
              <a:rPr lang="ro-RO" sz="1200" dirty="0"/>
              <a:t> </a:t>
            </a:r>
            <a:r>
              <a:rPr lang="en-US" sz="1200" dirty="0" err="1"/>
              <a:t>este</a:t>
            </a:r>
            <a:r>
              <a:rPr lang="en-US" sz="1200" dirty="0"/>
              <a:t> </a:t>
            </a:r>
            <a:r>
              <a:rPr lang="en-US" sz="1200" dirty="0" err="1"/>
              <a:t>transportată</a:t>
            </a:r>
            <a:r>
              <a:rPr lang="en-US" sz="1200" dirty="0"/>
              <a:t> </a:t>
            </a:r>
            <a:r>
              <a:rPr lang="en-US" sz="1200" dirty="0" err="1"/>
              <a:t>diferit</a:t>
            </a:r>
            <a:r>
              <a:rPr lang="en-US" sz="1200" dirty="0"/>
              <a:t>, </a:t>
            </a:r>
            <a:r>
              <a:rPr lang="en-US" sz="1200" dirty="0" err="1"/>
              <a:t>funcţie</a:t>
            </a:r>
            <a:r>
              <a:rPr lang="en-US" sz="1200" dirty="0"/>
              <a:t> de </a:t>
            </a:r>
            <a:r>
              <a:rPr lang="en-US" sz="1200" dirty="0" err="1"/>
              <a:t>altitudinea</a:t>
            </a:r>
            <a:r>
              <a:rPr lang="en-US" sz="1200" dirty="0"/>
              <a:t> </a:t>
            </a:r>
            <a:r>
              <a:rPr lang="en-US" sz="1200" dirty="0" err="1"/>
              <a:t>ei</a:t>
            </a:r>
            <a:r>
              <a:rPr lang="en-US" sz="1200" dirty="0"/>
              <a:t> </a:t>
            </a:r>
            <a:r>
              <a:rPr lang="en-US" sz="1200" dirty="0" err="1"/>
              <a:t>relativă</a:t>
            </a:r>
            <a:r>
              <a:rPr lang="en-US" sz="1200" dirty="0"/>
              <a:t> la </a:t>
            </a:r>
            <a:r>
              <a:rPr lang="en-US" sz="1200" dirty="0" err="1"/>
              <a:t>punctele</a:t>
            </a:r>
            <a:r>
              <a:rPr lang="en-US" sz="1200" dirty="0"/>
              <a:t> de </a:t>
            </a:r>
            <a:r>
              <a:rPr lang="en-US" sz="1200" dirty="0" err="1"/>
              <a:t>inversiune</a:t>
            </a:r>
            <a:r>
              <a:rPr lang="en-US" sz="1200" dirty="0"/>
              <a:t>, </a:t>
            </a:r>
            <a:r>
              <a:rPr lang="en-US" sz="1200" dirty="0" err="1"/>
              <a:t>topografia</a:t>
            </a:r>
            <a:r>
              <a:rPr lang="en-US" sz="1200" dirty="0"/>
              <a:t> </a:t>
            </a:r>
            <a:r>
              <a:rPr lang="en-US" sz="1200" dirty="0" err="1"/>
              <a:t>terenului</a:t>
            </a:r>
            <a:r>
              <a:rPr lang="en-US" sz="1200" dirty="0"/>
              <a:t> </a:t>
            </a:r>
            <a:r>
              <a:rPr lang="en-US" sz="1200" dirty="0" err="1"/>
              <a:t>şi</a:t>
            </a:r>
            <a:r>
              <a:rPr lang="en-US" sz="1200" dirty="0"/>
              <a:t> </a:t>
            </a:r>
            <a:r>
              <a:rPr lang="en-US" sz="1200" dirty="0" err="1"/>
              <a:t>faptul</a:t>
            </a:r>
            <a:r>
              <a:rPr lang="en-US" sz="1200" dirty="0"/>
              <a:t> </a:t>
            </a:r>
            <a:r>
              <a:rPr lang="en-US" sz="1200" dirty="0" err="1"/>
              <a:t>dacă</a:t>
            </a:r>
            <a:r>
              <a:rPr lang="en-US" sz="1200" dirty="0"/>
              <a:t> pot </a:t>
            </a:r>
            <a:r>
              <a:rPr lang="en-US" sz="1200" dirty="0" err="1"/>
              <a:t>sau</a:t>
            </a:r>
            <a:r>
              <a:rPr lang="en-US" sz="1200" dirty="0"/>
              <a:t> nu </a:t>
            </a:r>
            <a:r>
              <a:rPr lang="en-US" sz="1200" dirty="0" err="1"/>
              <a:t>străbate</a:t>
            </a:r>
            <a:r>
              <a:rPr lang="en-US" sz="1200" dirty="0"/>
              <a:t> </a:t>
            </a:r>
            <a:r>
              <a:rPr lang="en-US" sz="1200" dirty="0" err="1"/>
              <a:t>straturile</a:t>
            </a:r>
            <a:r>
              <a:rPr lang="en-US" sz="1200" dirty="0"/>
              <a:t> de </a:t>
            </a:r>
            <a:r>
              <a:rPr lang="en-US" sz="1200" dirty="0" err="1"/>
              <a:t>amestec</a:t>
            </a:r>
            <a:r>
              <a:rPr lang="en-US" sz="1200" dirty="0"/>
              <a:t>. </a:t>
            </a:r>
            <a:r>
              <a:rPr lang="en-US" sz="1200" dirty="0" err="1"/>
              <a:t>Situaţiile</a:t>
            </a:r>
            <a:r>
              <a:rPr lang="en-US" sz="1200" dirty="0"/>
              <a:t> </a:t>
            </a:r>
            <a:r>
              <a:rPr lang="en-US" sz="1200" dirty="0" err="1"/>
              <a:t>periculoase</a:t>
            </a:r>
            <a:r>
              <a:rPr lang="en-US" sz="1200" dirty="0"/>
              <a:t> </a:t>
            </a:r>
            <a:r>
              <a:rPr lang="en-US" sz="1200" dirty="0" err="1"/>
              <a:t>sunt</a:t>
            </a:r>
            <a:r>
              <a:rPr lang="en-US" sz="1200" dirty="0"/>
              <a:t> </a:t>
            </a:r>
            <a:r>
              <a:rPr lang="en-US" sz="1200" dirty="0" err="1"/>
              <a:t>acelea</a:t>
            </a:r>
            <a:r>
              <a:rPr lang="en-US" sz="1200" dirty="0"/>
              <a:t> </a:t>
            </a:r>
            <a:r>
              <a:rPr lang="en-US" sz="1200" dirty="0" err="1"/>
              <a:t>în</a:t>
            </a:r>
            <a:r>
              <a:rPr lang="en-US" sz="1200" dirty="0"/>
              <a:t> care, </a:t>
            </a:r>
            <a:r>
              <a:rPr lang="en-US" sz="1200" dirty="0" err="1"/>
              <a:t>în</a:t>
            </a:r>
            <a:r>
              <a:rPr lang="en-US" sz="1200" dirty="0"/>
              <a:t> </a:t>
            </a:r>
            <a:r>
              <a:rPr lang="en-US" sz="1200" dirty="0" err="1"/>
              <a:t>condiţii</a:t>
            </a:r>
            <a:r>
              <a:rPr lang="en-US" sz="1200" dirty="0"/>
              <a:t> de </a:t>
            </a:r>
            <a:r>
              <a:rPr lang="en-US" sz="1200" dirty="0" err="1"/>
              <a:t>stabilitate</a:t>
            </a:r>
            <a:r>
              <a:rPr lang="en-US" sz="1200" dirty="0"/>
              <a:t> </a:t>
            </a:r>
            <a:r>
              <a:rPr lang="en-US" sz="1200" dirty="0" err="1"/>
              <a:t>instabilă</a:t>
            </a:r>
            <a:r>
              <a:rPr lang="en-US" sz="1200" dirty="0"/>
              <a:t> </a:t>
            </a:r>
            <a:r>
              <a:rPr lang="en-US" sz="1200" dirty="0" err="1"/>
              <a:t>sau</a:t>
            </a:r>
            <a:r>
              <a:rPr lang="en-US" sz="1200" dirty="0"/>
              <a:t> </a:t>
            </a:r>
            <a:r>
              <a:rPr lang="en-US" sz="1200" dirty="0" err="1"/>
              <a:t>neutră</a:t>
            </a:r>
            <a:r>
              <a:rPr lang="en-US" sz="1200" dirty="0"/>
              <a:t>, </a:t>
            </a:r>
            <a:r>
              <a:rPr lang="en-US" sz="1200" dirty="0" err="1"/>
              <a:t>efluenţii</a:t>
            </a:r>
            <a:r>
              <a:rPr lang="en-US" sz="1200" dirty="0"/>
              <a:t> </a:t>
            </a:r>
            <a:r>
              <a:rPr lang="en-US" sz="1200" dirty="0" err="1"/>
              <a:t>sunt</a:t>
            </a:r>
            <a:r>
              <a:rPr lang="en-US" sz="1200" dirty="0"/>
              <a:t> </a:t>
            </a:r>
            <a:r>
              <a:rPr lang="en-US" sz="1200" dirty="0" err="1"/>
              <a:t>menţinuţi</a:t>
            </a:r>
            <a:r>
              <a:rPr lang="en-US" sz="1200" dirty="0"/>
              <a:t> la sol, </a:t>
            </a:r>
            <a:r>
              <a:rPr lang="en-US" sz="1200" dirty="0" err="1"/>
              <a:t>deci</a:t>
            </a:r>
            <a:r>
              <a:rPr lang="en-US" sz="1200" dirty="0"/>
              <a:t> </a:t>
            </a:r>
            <a:r>
              <a:rPr lang="en-US" sz="1200" dirty="0" err="1"/>
              <a:t>în</a:t>
            </a:r>
            <a:r>
              <a:rPr lang="en-US" sz="1200" dirty="0"/>
              <a:t> </a:t>
            </a:r>
            <a:r>
              <a:rPr lang="en-US" sz="1200" dirty="0" err="1"/>
              <a:t>imediata</a:t>
            </a:r>
            <a:r>
              <a:rPr lang="en-US" sz="1200" dirty="0"/>
              <a:t> </a:t>
            </a:r>
            <a:r>
              <a:rPr lang="en-US" sz="1200" dirty="0" err="1"/>
              <a:t>vecinătate</a:t>
            </a:r>
            <a:r>
              <a:rPr lang="en-US" sz="1200" dirty="0"/>
              <a:t> a </a:t>
            </a:r>
            <a:r>
              <a:rPr lang="en-US" sz="1200" dirty="0" err="1"/>
              <a:t>derulării</a:t>
            </a:r>
            <a:r>
              <a:rPr lang="en-US" sz="1200" dirty="0"/>
              <a:t> </a:t>
            </a:r>
            <a:r>
              <a:rPr lang="en-US" sz="1200" dirty="0" err="1"/>
              <a:t>vieţii</a:t>
            </a:r>
            <a:r>
              <a:rPr lang="en-US" sz="1200" dirty="0"/>
              <a:t>, </a:t>
            </a:r>
            <a:r>
              <a:rPr lang="en-US" sz="1200" dirty="0" err="1"/>
              <a:t>afectând</a:t>
            </a:r>
            <a:r>
              <a:rPr lang="en-US" sz="1200" dirty="0"/>
              <a:t>-o </a:t>
            </a:r>
            <a:r>
              <a:rPr lang="en-US" sz="1200" dirty="0" err="1"/>
              <a:t>considerabil</a:t>
            </a:r>
            <a:r>
              <a:rPr lang="en-US" sz="1200" dirty="0"/>
              <a:t>.</a:t>
            </a:r>
          </a:p>
          <a:p>
            <a:pPr marL="0" indent="0">
              <a:lnSpc>
                <a:spcPct val="120000"/>
              </a:lnSpc>
              <a:spcBef>
                <a:spcPts val="0"/>
              </a:spcBef>
              <a:buNone/>
            </a:pPr>
            <a:r>
              <a:rPr lang="en-US" sz="1200" dirty="0"/>
              <a:t> </a:t>
            </a:r>
            <a:r>
              <a:rPr lang="en-US" sz="1200" dirty="0" err="1"/>
              <a:t>Nivelul</a:t>
            </a:r>
            <a:r>
              <a:rPr lang="en-US" sz="1200" dirty="0"/>
              <a:t> </a:t>
            </a:r>
            <a:r>
              <a:rPr lang="en-US" sz="1200" dirty="0" err="1"/>
              <a:t>imisiilor</a:t>
            </a:r>
            <a:r>
              <a:rPr lang="en-US" sz="1200" dirty="0"/>
              <a:t> </a:t>
            </a:r>
            <a:r>
              <a:rPr lang="en-US" sz="1200" dirty="0" err="1"/>
              <a:t>în</a:t>
            </a:r>
            <a:r>
              <a:rPr lang="en-US" sz="1200" dirty="0"/>
              <a:t> </a:t>
            </a:r>
            <a:r>
              <a:rPr lang="en-US" sz="1200" dirty="0" err="1"/>
              <a:t>zonele</a:t>
            </a:r>
            <a:r>
              <a:rPr lang="en-US" sz="1200" dirty="0"/>
              <a:t> din </a:t>
            </a:r>
            <a:r>
              <a:rPr lang="en-US" sz="1200" dirty="0" err="1"/>
              <a:t>apropierea</a:t>
            </a:r>
            <a:r>
              <a:rPr lang="en-US" sz="1200" dirty="0"/>
              <a:t> </a:t>
            </a:r>
            <a:r>
              <a:rPr lang="en-US" sz="1200" dirty="0" err="1"/>
              <a:t>solului</a:t>
            </a:r>
            <a:r>
              <a:rPr lang="en-US" sz="1200" dirty="0"/>
              <a:t> </a:t>
            </a:r>
            <a:r>
              <a:rPr lang="en-US" sz="1200" dirty="0" err="1"/>
              <a:t>depinde</a:t>
            </a:r>
            <a:r>
              <a:rPr lang="en-US" sz="1200" dirty="0"/>
              <a:t> </a:t>
            </a:r>
            <a:r>
              <a:rPr lang="en-US" sz="1200" dirty="0" err="1"/>
              <a:t>pe</a:t>
            </a:r>
            <a:r>
              <a:rPr lang="en-US" sz="1200" dirty="0"/>
              <a:t> de o parte de </a:t>
            </a:r>
            <a:r>
              <a:rPr lang="en-US" sz="1200" dirty="0" err="1"/>
              <a:t>cantitatea</a:t>
            </a:r>
            <a:r>
              <a:rPr lang="en-US" sz="1200" dirty="0"/>
              <a:t> (</a:t>
            </a:r>
            <a:r>
              <a:rPr lang="en-US" sz="1200" dirty="0" err="1"/>
              <a:t>debitul</a:t>
            </a:r>
            <a:r>
              <a:rPr lang="en-US" sz="1200" dirty="0"/>
              <a:t>) de </a:t>
            </a:r>
            <a:r>
              <a:rPr lang="en-US" sz="1200" dirty="0" err="1"/>
              <a:t>poluant</a:t>
            </a:r>
            <a:r>
              <a:rPr lang="en-US" sz="1200" dirty="0"/>
              <a:t> </a:t>
            </a:r>
            <a:r>
              <a:rPr lang="en-US" sz="1200" dirty="0" err="1"/>
              <a:t>luat</a:t>
            </a:r>
            <a:r>
              <a:rPr lang="en-US" sz="1200" dirty="0"/>
              <a:t> </a:t>
            </a:r>
            <a:r>
              <a:rPr lang="en-US" sz="1200" dirty="0" err="1"/>
              <a:t>în</a:t>
            </a:r>
            <a:r>
              <a:rPr lang="en-US" sz="1200" dirty="0"/>
              <a:t> </a:t>
            </a:r>
            <a:r>
              <a:rPr lang="en-US" sz="1200" dirty="0" err="1"/>
              <a:t>analiză</a:t>
            </a:r>
            <a:r>
              <a:rPr lang="en-US" sz="1200" dirty="0"/>
              <a:t>, </a:t>
            </a:r>
            <a:r>
              <a:rPr lang="en-US" sz="1200" dirty="0" err="1"/>
              <a:t>dar</a:t>
            </a:r>
            <a:r>
              <a:rPr lang="en-US" sz="1200" dirty="0"/>
              <a:t> </a:t>
            </a:r>
            <a:r>
              <a:rPr lang="en-US" sz="1200" dirty="0" err="1"/>
              <a:t>şi</a:t>
            </a:r>
            <a:r>
              <a:rPr lang="en-US" sz="1200" dirty="0"/>
              <a:t> de </a:t>
            </a:r>
            <a:r>
              <a:rPr lang="en-US" sz="1200" dirty="0" err="1"/>
              <a:t>condiţiile</a:t>
            </a:r>
            <a:r>
              <a:rPr lang="en-US" sz="1200" dirty="0"/>
              <a:t> </a:t>
            </a:r>
            <a:r>
              <a:rPr lang="en-US" sz="1200" dirty="0" err="1"/>
              <a:t>topografice</a:t>
            </a:r>
            <a:r>
              <a:rPr lang="en-US" sz="1200" dirty="0"/>
              <a:t> </a:t>
            </a:r>
            <a:r>
              <a:rPr lang="en-US" sz="1200" dirty="0" err="1"/>
              <a:t>şi</a:t>
            </a:r>
            <a:r>
              <a:rPr lang="en-US" sz="1200" dirty="0"/>
              <a:t> </a:t>
            </a:r>
            <a:r>
              <a:rPr lang="en-US" sz="1200" dirty="0" err="1"/>
              <a:t>meteorologice</a:t>
            </a:r>
            <a:r>
              <a:rPr lang="en-US" sz="1200" dirty="0"/>
              <a:t> concrete din </a:t>
            </a:r>
            <a:r>
              <a:rPr lang="en-US" sz="1200" dirty="0" err="1"/>
              <a:t>zonã</a:t>
            </a:r>
            <a:r>
              <a:rPr lang="en-US" sz="1200" dirty="0"/>
              <a:t>, la </a:t>
            </a:r>
            <a:r>
              <a:rPr lang="en-US" sz="1200" dirty="0" err="1"/>
              <a:t>momentul</a:t>
            </a:r>
            <a:r>
              <a:rPr lang="en-US" sz="1200" dirty="0"/>
              <a:t> </a:t>
            </a:r>
            <a:r>
              <a:rPr lang="en-US" sz="1200" dirty="0" err="1"/>
              <a:t>considerat</a:t>
            </a:r>
            <a:r>
              <a:rPr lang="en-US" sz="1200" dirty="0"/>
              <a:t>. </a:t>
            </a:r>
            <a:r>
              <a:rPr lang="en-US" sz="1200" dirty="0" err="1"/>
              <a:t>Datele</a:t>
            </a:r>
            <a:r>
              <a:rPr lang="en-US" sz="1200" dirty="0"/>
              <a:t> </a:t>
            </a:r>
            <a:r>
              <a:rPr lang="en-US" sz="1200" dirty="0" err="1"/>
              <a:t>meteorologice</a:t>
            </a:r>
            <a:r>
              <a:rPr lang="en-US" sz="1200" dirty="0"/>
              <a:t> </a:t>
            </a:r>
            <a:r>
              <a:rPr lang="en-US" sz="1200" dirty="0" err="1"/>
              <a:t>cuprind</a:t>
            </a:r>
            <a:r>
              <a:rPr lang="en-US" sz="1200" dirty="0"/>
              <a:t> </a:t>
            </a:r>
            <a:r>
              <a:rPr lang="en-US" sz="1200" dirty="0" err="1"/>
              <a:t>pe</a:t>
            </a:r>
            <a:r>
              <a:rPr lang="en-US" sz="1200" dirty="0"/>
              <a:t> </a:t>
            </a:r>
            <a:r>
              <a:rPr lang="en-US" sz="1200" dirty="0" err="1"/>
              <a:t>lângă</a:t>
            </a:r>
            <a:r>
              <a:rPr lang="en-US" sz="1200" dirty="0"/>
              <a:t> </a:t>
            </a:r>
            <a:r>
              <a:rPr lang="en-US" sz="1200" dirty="0" err="1"/>
              <a:t>valoarea</a:t>
            </a:r>
            <a:r>
              <a:rPr lang="en-US" sz="1200" dirty="0"/>
              <a:t> </a:t>
            </a:r>
            <a:r>
              <a:rPr lang="en-US" sz="1200" dirty="0" err="1"/>
              <a:t>şi</a:t>
            </a:r>
            <a:r>
              <a:rPr lang="en-US" sz="1200" dirty="0"/>
              <a:t> </a:t>
            </a:r>
            <a:r>
              <a:rPr lang="en-US" sz="1200" dirty="0" err="1"/>
              <a:t>direcţia</a:t>
            </a:r>
            <a:r>
              <a:rPr lang="en-US" sz="1200" dirty="0"/>
              <a:t> </a:t>
            </a:r>
            <a:r>
              <a:rPr lang="en-US" sz="1200" dirty="0" err="1"/>
              <a:t>vitezei</a:t>
            </a:r>
            <a:r>
              <a:rPr lang="en-US" sz="1200" dirty="0"/>
              <a:t>, </a:t>
            </a:r>
            <a:r>
              <a:rPr lang="en-US" sz="1200" dirty="0" err="1"/>
              <a:t>gradul</a:t>
            </a:r>
            <a:r>
              <a:rPr lang="en-US" sz="1200" dirty="0"/>
              <a:t> de </a:t>
            </a:r>
            <a:r>
              <a:rPr lang="en-US" sz="1200" dirty="0" err="1"/>
              <a:t>nebulozitate</a:t>
            </a:r>
            <a:r>
              <a:rPr lang="en-US" sz="1200" dirty="0"/>
              <a:t>, </a:t>
            </a:r>
            <a:r>
              <a:rPr lang="en-US" sz="1200" dirty="0" err="1"/>
              <a:t>clasa</a:t>
            </a:r>
            <a:r>
              <a:rPr lang="en-US" sz="1200" dirty="0"/>
              <a:t> de </a:t>
            </a:r>
            <a:r>
              <a:rPr lang="en-US" sz="1200" dirty="0" err="1"/>
              <a:t>stabilitate</a:t>
            </a:r>
            <a:r>
              <a:rPr lang="en-US" sz="1200" dirty="0"/>
              <a:t>, </a:t>
            </a:r>
            <a:r>
              <a:rPr lang="en-US" sz="1200" dirty="0" err="1"/>
              <a:t>temperatura</a:t>
            </a:r>
            <a:r>
              <a:rPr lang="en-US" sz="1200" dirty="0"/>
              <a:t> </a:t>
            </a:r>
            <a:r>
              <a:rPr lang="en-US" sz="1200" dirty="0" err="1"/>
              <a:t>şi</a:t>
            </a:r>
            <a:r>
              <a:rPr lang="en-US" sz="1200" dirty="0"/>
              <a:t> </a:t>
            </a:r>
            <a:r>
              <a:rPr lang="en-US" sz="1200" dirty="0" err="1"/>
              <a:t>presiunea</a:t>
            </a:r>
            <a:r>
              <a:rPr lang="en-US" sz="1200" dirty="0"/>
              <a:t> </a:t>
            </a:r>
            <a:r>
              <a:rPr lang="en-US" sz="1200" dirty="0" err="1"/>
              <a:t>medie</a:t>
            </a:r>
            <a:r>
              <a:rPr lang="en-US" sz="1200" dirty="0"/>
              <a:t> (</a:t>
            </a:r>
            <a:r>
              <a:rPr lang="en-US" sz="1200" dirty="0" err="1"/>
              <a:t>pe</a:t>
            </a:r>
            <a:r>
              <a:rPr lang="en-US" sz="1200" dirty="0"/>
              <a:t> </a:t>
            </a:r>
            <a:r>
              <a:rPr lang="en-US" sz="1200" dirty="0" err="1"/>
              <a:t>diferite</a:t>
            </a:r>
            <a:r>
              <a:rPr lang="en-US" sz="1200" dirty="0"/>
              <a:t> </a:t>
            </a:r>
            <a:r>
              <a:rPr lang="en-US" sz="1200" dirty="0" err="1"/>
              <a:t>intervale</a:t>
            </a:r>
            <a:r>
              <a:rPr lang="en-US" sz="1200" dirty="0"/>
              <a:t> de </a:t>
            </a:r>
            <a:r>
              <a:rPr lang="en-US" sz="1200" dirty="0" err="1"/>
              <a:t>timp</a:t>
            </a:r>
            <a:r>
              <a:rPr lang="en-US" sz="1200" dirty="0"/>
              <a:t>, ca de ex. 30 min, 1 or</a:t>
            </a:r>
            <a:r>
              <a:rPr lang="ro-RO" sz="1200" dirty="0"/>
              <a:t>ă</a:t>
            </a:r>
            <a:r>
              <a:rPr lang="en-US" sz="1200" dirty="0"/>
              <a:t>, 24 ore, </a:t>
            </a:r>
            <a:r>
              <a:rPr lang="en-US" sz="1200" dirty="0" err="1"/>
              <a:t>pe</a:t>
            </a:r>
            <a:r>
              <a:rPr lang="en-US" sz="1200" dirty="0"/>
              <a:t> </a:t>
            </a:r>
            <a:r>
              <a:rPr lang="en-US" sz="1200" dirty="0" err="1"/>
              <a:t>lun</a:t>
            </a:r>
            <a:r>
              <a:rPr lang="ro-RO" sz="1200" dirty="0"/>
              <a:t>ă</a:t>
            </a:r>
            <a:r>
              <a:rPr lang="en-US" sz="1200" dirty="0"/>
              <a:t>, an, etc.).</a:t>
            </a:r>
          </a:p>
          <a:p>
            <a:pPr marL="0" indent="0">
              <a:lnSpc>
                <a:spcPct val="120000"/>
              </a:lnSpc>
              <a:spcBef>
                <a:spcPts val="0"/>
              </a:spcBef>
              <a:buNone/>
            </a:pPr>
            <a:r>
              <a:rPr lang="en-US" sz="1200" dirty="0" err="1"/>
              <a:t>Deşi</a:t>
            </a:r>
            <a:r>
              <a:rPr lang="en-US" sz="1200" dirty="0"/>
              <a:t> </a:t>
            </a:r>
            <a:r>
              <a:rPr lang="en-US" sz="1200" dirty="0" err="1"/>
              <a:t>numãrul</a:t>
            </a:r>
            <a:r>
              <a:rPr lang="en-US" sz="1200" dirty="0"/>
              <a:t> </a:t>
            </a:r>
            <a:r>
              <a:rPr lang="en-US" sz="1200" dirty="0" err="1"/>
              <a:t>factorilor</a:t>
            </a:r>
            <a:r>
              <a:rPr lang="en-US" sz="1200" dirty="0"/>
              <a:t> </a:t>
            </a:r>
            <a:r>
              <a:rPr lang="en-US" sz="1200" dirty="0" err="1"/>
              <a:t>reali</a:t>
            </a:r>
            <a:r>
              <a:rPr lang="en-US" sz="1200" dirty="0"/>
              <a:t> de </a:t>
            </a:r>
            <a:r>
              <a:rPr lang="en-US" sz="1200" dirty="0" err="1"/>
              <a:t>influenţare</a:t>
            </a:r>
            <a:r>
              <a:rPr lang="en-US" sz="1200" dirty="0"/>
              <a:t> a </a:t>
            </a:r>
            <a:r>
              <a:rPr lang="en-US" sz="1200" dirty="0" err="1"/>
              <a:t>fenomenului</a:t>
            </a:r>
            <a:r>
              <a:rPr lang="en-US" sz="1200" dirty="0"/>
              <a:t> de </a:t>
            </a:r>
            <a:r>
              <a:rPr lang="en-US" sz="1200" dirty="0" err="1"/>
              <a:t>transmitere</a:t>
            </a:r>
            <a:r>
              <a:rPr lang="en-US" sz="1200" dirty="0"/>
              <a:t> </a:t>
            </a:r>
            <a:r>
              <a:rPr lang="en-US" sz="1200" dirty="0" err="1"/>
              <a:t>în</a:t>
            </a:r>
            <a:r>
              <a:rPr lang="en-US" sz="1200" dirty="0"/>
              <a:t> </a:t>
            </a:r>
            <a:r>
              <a:rPr lang="en-US" sz="1200" dirty="0" err="1"/>
              <a:t>mediu</a:t>
            </a:r>
            <a:r>
              <a:rPr lang="en-US" sz="1200" dirty="0"/>
              <a:t> a </a:t>
            </a:r>
            <a:r>
              <a:rPr lang="en-US" sz="1200" dirty="0" err="1"/>
              <a:t>poluanţilor</a:t>
            </a:r>
            <a:r>
              <a:rPr lang="en-US" sz="1200" dirty="0"/>
              <a:t> </a:t>
            </a:r>
            <a:r>
              <a:rPr lang="en-US" sz="1200" dirty="0" err="1"/>
              <a:t>este</a:t>
            </a:r>
            <a:r>
              <a:rPr lang="en-US" sz="1200" dirty="0"/>
              <a:t> mare, s-a </a:t>
            </a:r>
            <a:r>
              <a:rPr lang="en-US" sz="1200" dirty="0" err="1"/>
              <a:t>încercat</a:t>
            </a:r>
            <a:r>
              <a:rPr lang="en-US" sz="1200" dirty="0"/>
              <a:t>, </a:t>
            </a:r>
            <a:r>
              <a:rPr lang="en-US" sz="1200" dirty="0" err="1"/>
              <a:t>în</a:t>
            </a:r>
            <a:r>
              <a:rPr lang="en-US" sz="1200" dirty="0"/>
              <a:t> </a:t>
            </a:r>
            <a:r>
              <a:rPr lang="en-US" sz="1200" dirty="0" err="1"/>
              <a:t>limitele</a:t>
            </a:r>
            <a:r>
              <a:rPr lang="en-US" sz="1200" dirty="0"/>
              <a:t> </a:t>
            </a:r>
            <a:r>
              <a:rPr lang="en-US" sz="1200" dirty="0" err="1"/>
              <a:t>unor</a:t>
            </a:r>
            <a:r>
              <a:rPr lang="en-US" sz="1200" dirty="0"/>
              <a:t> </a:t>
            </a:r>
            <a:r>
              <a:rPr lang="en-US" sz="1200" dirty="0" err="1"/>
              <a:t>ipoteze</a:t>
            </a:r>
            <a:r>
              <a:rPr lang="en-US" sz="1200" dirty="0"/>
              <a:t> </a:t>
            </a:r>
            <a:r>
              <a:rPr lang="en-US" sz="1200" dirty="0" err="1"/>
              <a:t>simplificatoare</a:t>
            </a:r>
            <a:r>
              <a:rPr lang="en-US" sz="1200" dirty="0"/>
              <a:t>, </a:t>
            </a:r>
            <a:r>
              <a:rPr lang="en-US" sz="1200" dirty="0" err="1"/>
              <a:t>modelarea</a:t>
            </a:r>
            <a:r>
              <a:rPr lang="en-US" sz="1200" dirty="0"/>
              <a:t> </a:t>
            </a:r>
            <a:r>
              <a:rPr lang="en-US" sz="1200" dirty="0" err="1"/>
              <a:t>proceselor</a:t>
            </a:r>
            <a:r>
              <a:rPr lang="en-US" sz="1200" dirty="0"/>
              <a:t>, </a:t>
            </a:r>
            <a:r>
              <a:rPr lang="en-US" sz="1200" dirty="0" err="1"/>
              <a:t>pe</a:t>
            </a:r>
            <a:r>
              <a:rPr lang="en-US" sz="1200" dirty="0"/>
              <a:t> </a:t>
            </a:r>
            <a:r>
              <a:rPr lang="en-US" sz="1200" dirty="0" err="1"/>
              <a:t>termen</a:t>
            </a:r>
            <a:r>
              <a:rPr lang="en-US" sz="1200" dirty="0"/>
              <a:t> </a:t>
            </a:r>
            <a:r>
              <a:rPr lang="en-US" sz="1200" dirty="0" err="1"/>
              <a:t>scurt</a:t>
            </a:r>
            <a:r>
              <a:rPr lang="en-US" sz="1200" dirty="0"/>
              <a:t>, </a:t>
            </a:r>
            <a:r>
              <a:rPr lang="en-US" sz="1200" dirty="0" err="1"/>
              <a:t>mediu</a:t>
            </a:r>
            <a:r>
              <a:rPr lang="en-US" sz="1200" dirty="0"/>
              <a:t> </a:t>
            </a:r>
            <a:r>
              <a:rPr lang="en-US" sz="1200" dirty="0" err="1"/>
              <a:t>sau</a:t>
            </a:r>
            <a:r>
              <a:rPr lang="en-US" sz="1200" dirty="0"/>
              <a:t> lung. Este </a:t>
            </a:r>
            <a:r>
              <a:rPr lang="en-US" sz="1200" dirty="0" err="1"/>
              <a:t>însă</a:t>
            </a:r>
            <a:r>
              <a:rPr lang="en-US" sz="1200" dirty="0"/>
              <a:t> </a:t>
            </a:r>
            <a:r>
              <a:rPr lang="en-US" sz="1200" dirty="0" err="1"/>
              <a:t>foarte</a:t>
            </a:r>
            <a:r>
              <a:rPr lang="en-US" sz="1200" dirty="0"/>
              <a:t> important ca </a:t>
            </a:r>
            <a:r>
              <a:rPr lang="en-US" sz="1200" dirty="0" err="1"/>
              <a:t>modelele</a:t>
            </a:r>
            <a:r>
              <a:rPr lang="en-US" sz="1200" dirty="0"/>
              <a:t> </a:t>
            </a:r>
            <a:r>
              <a:rPr lang="en-US" sz="1200" dirty="0" err="1"/>
              <a:t>sã</a:t>
            </a:r>
            <a:r>
              <a:rPr lang="en-US" sz="1200" dirty="0"/>
              <a:t> fie </a:t>
            </a:r>
            <a:r>
              <a:rPr lang="en-US" sz="1200" dirty="0" err="1"/>
              <a:t>verificate</a:t>
            </a:r>
            <a:r>
              <a:rPr lang="en-US" sz="1200" dirty="0"/>
              <a:t>, </a:t>
            </a:r>
            <a:r>
              <a:rPr lang="en-US" sz="1200" dirty="0" err="1"/>
              <a:t>prin</a:t>
            </a:r>
            <a:r>
              <a:rPr lang="en-US" sz="1200" dirty="0"/>
              <a:t> </a:t>
            </a:r>
            <a:r>
              <a:rPr lang="en-US" sz="1200" dirty="0" err="1"/>
              <a:t>măsurători</a:t>
            </a:r>
            <a:r>
              <a:rPr lang="en-US" sz="1200" dirty="0"/>
              <a:t> on situ </a:t>
            </a:r>
            <a:r>
              <a:rPr lang="en-US" sz="1200" dirty="0" err="1"/>
              <a:t>şi</a:t>
            </a:r>
            <a:r>
              <a:rPr lang="en-US" sz="1200" dirty="0"/>
              <a:t> </a:t>
            </a:r>
            <a:r>
              <a:rPr lang="en-US" sz="1200" dirty="0" err="1"/>
              <a:t>prelucrări</a:t>
            </a:r>
            <a:r>
              <a:rPr lang="en-US" sz="1200" dirty="0"/>
              <a:t> </a:t>
            </a:r>
            <a:r>
              <a:rPr lang="en-US" sz="1200" dirty="0" err="1"/>
              <a:t>statistice</a:t>
            </a:r>
            <a:r>
              <a:rPr lang="en-US" sz="1200" dirty="0"/>
              <a:t>. De </a:t>
            </a:r>
            <a:r>
              <a:rPr lang="en-US" sz="1200" dirty="0" err="1"/>
              <a:t>asemenea</a:t>
            </a:r>
            <a:r>
              <a:rPr lang="en-US" sz="1200" dirty="0"/>
              <a:t>, se </a:t>
            </a:r>
            <a:r>
              <a:rPr lang="en-US" sz="1200" dirty="0" err="1"/>
              <a:t>impune</a:t>
            </a:r>
            <a:r>
              <a:rPr lang="en-US" sz="1200" dirty="0"/>
              <a:t> o </a:t>
            </a:r>
            <a:r>
              <a:rPr lang="en-US" sz="1200" dirty="0" err="1"/>
              <a:t>rigurozitate</a:t>
            </a:r>
            <a:r>
              <a:rPr lang="en-US" sz="1200" dirty="0"/>
              <a:t> </a:t>
            </a:r>
            <a:r>
              <a:rPr lang="en-US" sz="1200" dirty="0" err="1"/>
              <a:t>deosebită</a:t>
            </a:r>
            <a:r>
              <a:rPr lang="en-US" sz="1200" dirty="0"/>
              <a:t> </a:t>
            </a:r>
            <a:r>
              <a:rPr lang="en-US" sz="1200" dirty="0" err="1"/>
              <a:t>în</a:t>
            </a:r>
            <a:r>
              <a:rPr lang="en-US" sz="1200" dirty="0"/>
              <a:t> </a:t>
            </a:r>
            <a:r>
              <a:rPr lang="en-US" sz="1200" dirty="0" err="1"/>
              <a:t>alegerea</a:t>
            </a:r>
            <a:r>
              <a:rPr lang="en-US" sz="1200" dirty="0"/>
              <a:t> </a:t>
            </a:r>
            <a:r>
              <a:rPr lang="en-US" sz="1200" dirty="0" err="1"/>
              <a:t>modelului</a:t>
            </a:r>
            <a:r>
              <a:rPr lang="en-US" sz="1200" dirty="0"/>
              <a:t>, </a:t>
            </a:r>
            <a:r>
              <a:rPr lang="en-US" sz="1200" dirty="0" err="1"/>
              <a:t>în</a:t>
            </a:r>
            <a:r>
              <a:rPr lang="en-US" sz="1200" dirty="0"/>
              <a:t> </a:t>
            </a:r>
            <a:r>
              <a:rPr lang="en-US" sz="1200" dirty="0" err="1"/>
              <a:t>colectarea</a:t>
            </a:r>
            <a:r>
              <a:rPr lang="en-US" sz="1200" dirty="0"/>
              <a:t> </a:t>
            </a:r>
            <a:r>
              <a:rPr lang="en-US" sz="1200" dirty="0" err="1"/>
              <a:t>datelor</a:t>
            </a:r>
            <a:r>
              <a:rPr lang="en-US" sz="1200" dirty="0"/>
              <a:t> de </a:t>
            </a:r>
            <a:r>
              <a:rPr lang="en-US" sz="1200" dirty="0" err="1"/>
              <a:t>intrare</a:t>
            </a:r>
            <a:r>
              <a:rPr lang="en-US" sz="1200" dirty="0"/>
              <a:t>, </a:t>
            </a:r>
            <a:r>
              <a:rPr lang="en-US" sz="1200" dirty="0" err="1"/>
              <a:t>în</a:t>
            </a:r>
            <a:r>
              <a:rPr lang="en-US" sz="1200" dirty="0"/>
              <a:t> </a:t>
            </a:r>
            <a:r>
              <a:rPr lang="en-US" sz="1200" dirty="0" err="1"/>
              <a:t>modul</a:t>
            </a:r>
            <a:r>
              <a:rPr lang="en-US" sz="1200" dirty="0"/>
              <a:t> de </a:t>
            </a:r>
            <a:r>
              <a:rPr lang="en-US" sz="1200" dirty="0" err="1"/>
              <a:t>aplicare</a:t>
            </a:r>
            <a:r>
              <a:rPr lang="en-US" sz="1200" dirty="0"/>
              <a:t> a </a:t>
            </a:r>
            <a:r>
              <a:rPr lang="en-US" sz="1200" dirty="0" err="1"/>
              <a:t>modelului</a:t>
            </a:r>
            <a:r>
              <a:rPr lang="en-US" sz="1200" dirty="0"/>
              <a:t> de </a:t>
            </a:r>
            <a:r>
              <a:rPr lang="en-US" sz="1200" dirty="0" err="1"/>
              <a:t>simulare</a:t>
            </a:r>
            <a:r>
              <a:rPr lang="en-US" sz="1200" dirty="0"/>
              <a:t>, </a:t>
            </a:r>
            <a:r>
              <a:rPr lang="en-US" sz="1200" dirty="0" err="1"/>
              <a:t>precum</a:t>
            </a:r>
            <a:r>
              <a:rPr lang="en-US" sz="1200" dirty="0"/>
              <a:t> </a:t>
            </a:r>
            <a:r>
              <a:rPr lang="en-US" sz="1200" dirty="0" err="1"/>
              <a:t>şi</a:t>
            </a:r>
            <a:r>
              <a:rPr lang="en-US" sz="1200" dirty="0"/>
              <a:t> </a:t>
            </a:r>
            <a:r>
              <a:rPr lang="en-US" sz="1200" dirty="0" err="1"/>
              <a:t>pentru</a:t>
            </a:r>
            <a:r>
              <a:rPr lang="en-US" sz="1200" dirty="0"/>
              <a:t> </a:t>
            </a:r>
            <a:r>
              <a:rPr lang="en-US" sz="1200" dirty="0" err="1"/>
              <a:t>verificarea</a:t>
            </a:r>
            <a:r>
              <a:rPr lang="en-US" sz="1200" dirty="0"/>
              <a:t> </a:t>
            </a:r>
            <a:r>
              <a:rPr lang="en-US" sz="1200" dirty="0" err="1"/>
              <a:t>statisticã</a:t>
            </a:r>
            <a:r>
              <a:rPr lang="en-US" sz="1200" dirty="0"/>
              <a:t> a </a:t>
            </a:r>
            <a:r>
              <a:rPr lang="en-US" sz="1200" dirty="0" err="1"/>
              <a:t>rezultatelor</a:t>
            </a:r>
            <a:r>
              <a:rPr lang="en-US" sz="1200" dirty="0"/>
              <a:t>.</a:t>
            </a:r>
          </a:p>
          <a:p>
            <a:pPr marL="0" indent="0">
              <a:lnSpc>
                <a:spcPct val="120000"/>
              </a:lnSpc>
              <a:spcBef>
                <a:spcPts val="0"/>
              </a:spcBef>
              <a:buNone/>
            </a:pPr>
            <a:r>
              <a:rPr lang="en-US" sz="1200" dirty="0" err="1"/>
              <a:t>Turbulenţa</a:t>
            </a:r>
            <a:r>
              <a:rPr lang="en-US" sz="1200" dirty="0"/>
              <a:t> (</a:t>
            </a:r>
            <a:r>
              <a:rPr lang="en-US" sz="1200" dirty="0" err="1"/>
              <a:t>adică</a:t>
            </a:r>
            <a:r>
              <a:rPr lang="en-US" sz="1200" dirty="0"/>
              <a:t> </a:t>
            </a:r>
            <a:r>
              <a:rPr lang="en-US" sz="1200" dirty="0" err="1"/>
              <a:t>mişcările</a:t>
            </a:r>
            <a:r>
              <a:rPr lang="en-US" sz="1200" dirty="0"/>
              <a:t> de </a:t>
            </a:r>
            <a:r>
              <a:rPr lang="en-US" sz="1200" dirty="0" err="1"/>
              <a:t>difuzie</a:t>
            </a:r>
            <a:r>
              <a:rPr lang="en-US" sz="1200" dirty="0"/>
              <a:t> </a:t>
            </a:r>
            <a:r>
              <a:rPr lang="en-US" sz="1200" dirty="0" err="1"/>
              <a:t>suprapuse</a:t>
            </a:r>
            <a:r>
              <a:rPr lang="en-US" sz="1200" dirty="0"/>
              <a:t> </a:t>
            </a:r>
            <a:r>
              <a:rPr lang="en-US" sz="1200" dirty="0" err="1"/>
              <a:t>peste</a:t>
            </a:r>
            <a:r>
              <a:rPr lang="en-US" sz="1200" dirty="0"/>
              <a:t> </a:t>
            </a:r>
            <a:r>
              <a:rPr lang="en-US" sz="1200" dirty="0" err="1"/>
              <a:t>câmpul</a:t>
            </a:r>
            <a:r>
              <a:rPr lang="en-US" sz="1200" dirty="0"/>
              <a:t> </a:t>
            </a:r>
            <a:r>
              <a:rPr lang="en-US" sz="1200" dirty="0" err="1"/>
              <a:t>determinat</a:t>
            </a:r>
            <a:r>
              <a:rPr lang="en-US" sz="1200" dirty="0"/>
              <a:t> de </a:t>
            </a:r>
            <a:r>
              <a:rPr lang="en-US" sz="1200" dirty="0" err="1"/>
              <a:t>mişcarea</a:t>
            </a:r>
            <a:r>
              <a:rPr lang="en-US" sz="1200" dirty="0"/>
              <a:t> </a:t>
            </a:r>
            <a:r>
              <a:rPr lang="en-US" sz="1200" dirty="0" err="1"/>
              <a:t>principală</a:t>
            </a:r>
            <a:r>
              <a:rPr lang="en-US" sz="1200" dirty="0"/>
              <a:t>, de </a:t>
            </a:r>
            <a:r>
              <a:rPr lang="en-US" sz="1200" dirty="0" err="1"/>
              <a:t>obicei</a:t>
            </a:r>
            <a:r>
              <a:rPr lang="en-US" sz="1200" dirty="0"/>
              <a:t> </a:t>
            </a:r>
            <a:r>
              <a:rPr lang="en-US" sz="1200" dirty="0" err="1"/>
              <a:t>cauzată</a:t>
            </a:r>
            <a:r>
              <a:rPr lang="en-US" sz="1200" dirty="0"/>
              <a:t> de </a:t>
            </a:r>
            <a:r>
              <a:rPr lang="en-US" sz="1200" dirty="0" err="1"/>
              <a:t>vânt</a:t>
            </a:r>
            <a:r>
              <a:rPr lang="en-US" sz="1200" dirty="0"/>
              <a:t>) </a:t>
            </a:r>
            <a:r>
              <a:rPr lang="en-US" sz="1200" dirty="0" err="1"/>
              <a:t>şi</a:t>
            </a:r>
            <a:r>
              <a:rPr lang="en-US" sz="1200" dirty="0"/>
              <a:t> </a:t>
            </a:r>
            <a:r>
              <a:rPr lang="en-US" sz="1200" dirty="0" err="1"/>
              <a:t>advecţia</a:t>
            </a:r>
            <a:r>
              <a:rPr lang="en-US" sz="1200" dirty="0"/>
              <a:t> (</a:t>
            </a:r>
            <a:r>
              <a:rPr lang="en-US" sz="1200" dirty="0" err="1"/>
              <a:t>transmiterea</a:t>
            </a:r>
            <a:r>
              <a:rPr lang="en-US" sz="1200" dirty="0"/>
              <a:t> </a:t>
            </a:r>
            <a:r>
              <a:rPr lang="en-US" sz="1200" dirty="0" err="1"/>
              <a:t>pe</a:t>
            </a:r>
            <a:r>
              <a:rPr lang="en-US" sz="1200" dirty="0"/>
              <a:t> "</a:t>
            </a:r>
            <a:r>
              <a:rPr lang="en-US" sz="1200" dirty="0" err="1"/>
              <a:t>aripile</a:t>
            </a:r>
            <a:r>
              <a:rPr lang="en-US" sz="1200" dirty="0"/>
              <a:t>" </a:t>
            </a:r>
            <a:r>
              <a:rPr lang="en-US" sz="1200" dirty="0" err="1"/>
              <a:t>vântului</a:t>
            </a:r>
            <a:r>
              <a:rPr lang="en-US" sz="1200" dirty="0"/>
              <a:t>) </a:t>
            </a:r>
            <a:r>
              <a:rPr lang="en-US" sz="1200" dirty="0" err="1"/>
              <a:t>sunt</a:t>
            </a:r>
            <a:r>
              <a:rPr lang="en-US" sz="1200" dirty="0"/>
              <a:t> </a:t>
            </a:r>
            <a:r>
              <a:rPr lang="en-US" sz="1200" dirty="0" err="1"/>
              <a:t>cele</a:t>
            </a:r>
            <a:r>
              <a:rPr lang="en-US" sz="1200" dirty="0"/>
              <a:t> </a:t>
            </a:r>
            <a:r>
              <a:rPr lang="en-US" sz="1200" dirty="0" err="1"/>
              <a:t>douã</a:t>
            </a:r>
            <a:r>
              <a:rPr lang="en-US" sz="1200" dirty="0"/>
              <a:t> </a:t>
            </a:r>
            <a:r>
              <a:rPr lang="en-US" sz="1200" dirty="0" err="1"/>
              <a:t>cauze</a:t>
            </a:r>
            <a:r>
              <a:rPr lang="en-US" sz="1200" dirty="0"/>
              <a:t> care </a:t>
            </a:r>
            <a:r>
              <a:rPr lang="en-US" sz="1200" dirty="0" err="1"/>
              <a:t>determină</a:t>
            </a:r>
            <a:r>
              <a:rPr lang="en-US" sz="1200" dirty="0"/>
              <a:t> </a:t>
            </a:r>
            <a:r>
              <a:rPr lang="en-US" sz="1200" dirty="0" err="1"/>
              <a:t>dispersia</a:t>
            </a:r>
            <a:r>
              <a:rPr lang="en-US" sz="1200" dirty="0"/>
              <a:t> </a:t>
            </a:r>
            <a:r>
              <a:rPr lang="en-US" sz="1200" dirty="0" err="1"/>
              <a:t>penelor</a:t>
            </a:r>
            <a:r>
              <a:rPr lang="en-US" sz="1200" dirty="0"/>
              <a:t> de </a:t>
            </a:r>
            <a:r>
              <a:rPr lang="en-US" sz="1200" dirty="0" err="1"/>
              <a:t>poluanţi</a:t>
            </a:r>
            <a:r>
              <a:rPr lang="en-US" sz="1200" dirty="0"/>
              <a:t>. </a:t>
            </a:r>
            <a:r>
              <a:rPr lang="en-US" sz="1200" dirty="0" err="1"/>
              <a:t>Aşa</a:t>
            </a:r>
            <a:r>
              <a:rPr lang="en-US" sz="1200" dirty="0"/>
              <a:t> cum s-a </a:t>
            </a:r>
            <a:r>
              <a:rPr lang="en-US" sz="1200" dirty="0" err="1"/>
              <a:t>arătat</a:t>
            </a:r>
            <a:r>
              <a:rPr lang="en-US" sz="1200" dirty="0"/>
              <a:t> </a:t>
            </a:r>
            <a:r>
              <a:rPr lang="en-US" sz="1200" dirty="0" err="1"/>
              <a:t>şi</a:t>
            </a:r>
            <a:r>
              <a:rPr lang="en-US" sz="1200" dirty="0"/>
              <a:t> </a:t>
            </a:r>
            <a:r>
              <a:rPr lang="en-US" sz="1200" dirty="0" err="1"/>
              <a:t>rugozitatea</a:t>
            </a:r>
            <a:r>
              <a:rPr lang="en-US" sz="1200" dirty="0"/>
              <a:t> </a:t>
            </a:r>
            <a:r>
              <a:rPr lang="en-US" sz="1200" dirty="0" err="1"/>
              <a:t>solului</a:t>
            </a:r>
            <a:r>
              <a:rPr lang="en-US" sz="1200" dirty="0"/>
              <a:t> </a:t>
            </a:r>
            <a:r>
              <a:rPr lang="en-US" sz="1200" dirty="0" err="1"/>
              <a:t>joacă</a:t>
            </a:r>
            <a:r>
              <a:rPr lang="en-US" sz="1200" dirty="0"/>
              <a:t> un </a:t>
            </a:r>
            <a:r>
              <a:rPr lang="en-US" sz="1200" dirty="0" err="1"/>
              <a:t>rol</a:t>
            </a:r>
            <a:r>
              <a:rPr lang="en-US" sz="1200" dirty="0"/>
              <a:t> important, </a:t>
            </a:r>
            <a:r>
              <a:rPr lang="en-US" sz="1200" dirty="0" err="1"/>
              <a:t>influenţând</a:t>
            </a:r>
            <a:r>
              <a:rPr lang="en-US" sz="1200" dirty="0"/>
              <a:t> </a:t>
            </a:r>
            <a:r>
              <a:rPr lang="en-US" sz="1200" dirty="0" err="1"/>
              <a:t>valoarea</a:t>
            </a:r>
            <a:r>
              <a:rPr lang="en-US" sz="1200" dirty="0"/>
              <a:t> </a:t>
            </a:r>
            <a:r>
              <a:rPr lang="en-US" sz="1200" dirty="0" err="1"/>
              <a:t>gradientului</a:t>
            </a:r>
            <a:r>
              <a:rPr lang="en-US" sz="1200" dirty="0"/>
              <a:t> de </a:t>
            </a:r>
            <a:r>
              <a:rPr lang="en-US" sz="1200" dirty="0" err="1"/>
              <a:t>vânt</a:t>
            </a:r>
            <a:r>
              <a:rPr lang="en-US" sz="1200" dirty="0"/>
              <a:t>. </a:t>
            </a:r>
            <a:r>
              <a:rPr lang="en-US" sz="1200" dirty="0" err="1"/>
              <a:t>Condiţiile</a:t>
            </a:r>
            <a:r>
              <a:rPr lang="en-US" sz="1200" dirty="0"/>
              <a:t> de </a:t>
            </a:r>
            <a:r>
              <a:rPr lang="en-US" sz="1200" dirty="0" err="1"/>
              <a:t>intrare</a:t>
            </a:r>
            <a:r>
              <a:rPr lang="en-US" sz="1200" dirty="0"/>
              <a:t> </a:t>
            </a:r>
            <a:r>
              <a:rPr lang="en-US" sz="1200" dirty="0" err="1"/>
              <a:t>în</a:t>
            </a:r>
            <a:r>
              <a:rPr lang="en-US" sz="1200" dirty="0"/>
              <a:t> model </a:t>
            </a:r>
            <a:r>
              <a:rPr lang="en-US" sz="1200" dirty="0" err="1"/>
              <a:t>impun</a:t>
            </a:r>
            <a:r>
              <a:rPr lang="en-US" sz="1200" dirty="0"/>
              <a:t> </a:t>
            </a:r>
            <a:r>
              <a:rPr lang="en-US" sz="1200" dirty="0" err="1"/>
              <a:t>şi</a:t>
            </a:r>
            <a:r>
              <a:rPr lang="en-US" sz="1200" dirty="0"/>
              <a:t> </a:t>
            </a:r>
            <a:r>
              <a:rPr lang="en-US" sz="1200" dirty="0" err="1"/>
              <a:t>cunoaşterea</a:t>
            </a:r>
            <a:r>
              <a:rPr lang="en-US" sz="1200" dirty="0"/>
              <a:t> </a:t>
            </a:r>
            <a:r>
              <a:rPr lang="en-US" sz="1200" dirty="0" err="1"/>
              <a:t>dimensiunilor</a:t>
            </a:r>
            <a:r>
              <a:rPr lang="en-US" sz="1200" dirty="0"/>
              <a:t> </a:t>
            </a:r>
            <a:r>
              <a:rPr lang="en-US" sz="1200" dirty="0" err="1"/>
              <a:t>sursei</a:t>
            </a:r>
            <a:r>
              <a:rPr lang="en-US" sz="1200" dirty="0"/>
              <a:t> (</a:t>
            </a:r>
            <a:r>
              <a:rPr lang="en-US" sz="1200" dirty="0" err="1"/>
              <a:t>înălţimea</a:t>
            </a:r>
            <a:r>
              <a:rPr lang="en-US" sz="1200" dirty="0"/>
              <a:t>, </a:t>
            </a:r>
            <a:r>
              <a:rPr lang="en-US" sz="1200" dirty="0" err="1"/>
              <a:t>diametrul</a:t>
            </a:r>
            <a:r>
              <a:rPr lang="en-US" sz="1200" dirty="0"/>
              <a:t> de </a:t>
            </a:r>
            <a:r>
              <a:rPr lang="en-US" sz="1200" dirty="0" err="1"/>
              <a:t>ieşire</a:t>
            </a:r>
            <a:r>
              <a:rPr lang="en-US" sz="1200" dirty="0"/>
              <a:t>, </a:t>
            </a:r>
            <a:r>
              <a:rPr lang="en-US" sz="1200" dirty="0" err="1"/>
              <a:t>temperatura</a:t>
            </a:r>
            <a:r>
              <a:rPr lang="en-US" sz="1200" dirty="0"/>
              <a:t> la </a:t>
            </a:r>
            <a:r>
              <a:rPr lang="en-US" sz="1200" dirty="0" err="1"/>
              <a:t>locul</a:t>
            </a:r>
            <a:r>
              <a:rPr lang="en-US" sz="1200" dirty="0"/>
              <a:t> </a:t>
            </a:r>
            <a:r>
              <a:rPr lang="en-US" sz="1200" dirty="0" err="1"/>
              <a:t>emisiei</a:t>
            </a:r>
            <a:r>
              <a:rPr lang="en-US" sz="1200" dirty="0"/>
              <a:t>).</a:t>
            </a:r>
            <a:endParaRPr lang="ro-RO" sz="1200" dirty="0"/>
          </a:p>
          <a:p>
            <a:pPr marL="0" indent="0">
              <a:lnSpc>
                <a:spcPct val="120000"/>
              </a:lnSpc>
              <a:spcBef>
                <a:spcPts val="0"/>
              </a:spcBef>
              <a:buNone/>
            </a:pPr>
            <a:r>
              <a:rPr lang="en-US" sz="1200" dirty="0" err="1"/>
              <a:t>Aerul</a:t>
            </a:r>
            <a:r>
              <a:rPr lang="en-US" sz="1200" dirty="0"/>
              <a:t> </a:t>
            </a:r>
            <a:r>
              <a:rPr lang="en-US" sz="1200" dirty="0" err="1"/>
              <a:t>atmosferic</a:t>
            </a:r>
            <a:r>
              <a:rPr lang="en-US" sz="1200" dirty="0"/>
              <a:t> </a:t>
            </a:r>
            <a:r>
              <a:rPr lang="en-US" sz="1200" dirty="0" err="1"/>
              <a:t>este</a:t>
            </a:r>
            <a:r>
              <a:rPr lang="en-US" sz="1200" dirty="0"/>
              <a:t> </a:t>
            </a:r>
            <a:r>
              <a:rPr lang="en-US" sz="1200" dirty="0" err="1"/>
              <a:t>unul</a:t>
            </a:r>
            <a:r>
              <a:rPr lang="en-US" sz="1200" dirty="0"/>
              <a:t> din </a:t>
            </a:r>
            <a:r>
              <a:rPr lang="en-US" sz="1200" dirty="0" err="1"/>
              <a:t>factorii</a:t>
            </a:r>
            <a:r>
              <a:rPr lang="en-US" sz="1200" dirty="0"/>
              <a:t> de </a:t>
            </a:r>
            <a:r>
              <a:rPr lang="en-US" sz="1200" dirty="0" err="1"/>
              <a:t>mediu</a:t>
            </a:r>
            <a:r>
              <a:rPr lang="en-US" sz="1200" dirty="0"/>
              <a:t> </a:t>
            </a:r>
            <a:r>
              <a:rPr lang="en-US" sz="1200" dirty="0" err="1"/>
              <a:t>greu</a:t>
            </a:r>
            <a:r>
              <a:rPr lang="en-US" sz="1200" dirty="0"/>
              <a:t> de </a:t>
            </a:r>
            <a:r>
              <a:rPr lang="en-US" sz="1200" dirty="0" err="1"/>
              <a:t>controlat</a:t>
            </a:r>
            <a:r>
              <a:rPr lang="en-US" sz="1200" dirty="0"/>
              <a:t>, </a:t>
            </a:r>
            <a:r>
              <a:rPr lang="en-US" sz="1200" dirty="0" err="1"/>
              <a:t>deoarece</a:t>
            </a:r>
            <a:r>
              <a:rPr lang="en-US" sz="1200" dirty="0"/>
              <a:t> </a:t>
            </a:r>
            <a:r>
              <a:rPr lang="en-US" sz="1200" dirty="0" err="1"/>
              <a:t>poluanţii</a:t>
            </a:r>
            <a:r>
              <a:rPr lang="en-US" sz="1200" dirty="0"/>
              <a:t>, o </a:t>
            </a:r>
            <a:r>
              <a:rPr lang="en-US" sz="1200" dirty="0" err="1"/>
              <a:t>dată</a:t>
            </a:r>
            <a:r>
              <a:rPr lang="en-US" sz="1200" dirty="0"/>
              <a:t> </a:t>
            </a:r>
            <a:r>
              <a:rPr lang="en-US" sz="1200" dirty="0" err="1"/>
              <a:t>ajunşi</a:t>
            </a:r>
            <a:r>
              <a:rPr lang="en-US" sz="1200" dirty="0"/>
              <a:t> </a:t>
            </a:r>
            <a:r>
              <a:rPr lang="en-US" sz="1200" dirty="0" err="1"/>
              <a:t>în</a:t>
            </a:r>
            <a:r>
              <a:rPr lang="en-US" sz="1200" dirty="0"/>
              <a:t> </a:t>
            </a:r>
            <a:r>
              <a:rPr lang="en-US" sz="1200" dirty="0" err="1"/>
              <a:t>atmosferă</a:t>
            </a:r>
            <a:r>
              <a:rPr lang="en-US" sz="1200" dirty="0"/>
              <a:t>, se </a:t>
            </a:r>
            <a:r>
              <a:rPr lang="en-US" sz="1200" dirty="0" err="1"/>
              <a:t>disipează</a:t>
            </a:r>
            <a:r>
              <a:rPr lang="en-US" sz="1200" dirty="0"/>
              <a:t> rapid </a:t>
            </a:r>
            <a:r>
              <a:rPr lang="en-US" sz="1200" dirty="0" err="1"/>
              <a:t>şi</a:t>
            </a:r>
            <a:r>
              <a:rPr lang="en-US" sz="1200" dirty="0"/>
              <a:t> nu </a:t>
            </a:r>
            <a:r>
              <a:rPr lang="en-US" sz="1200" dirty="0" err="1"/>
              <a:t>mai</a:t>
            </a:r>
            <a:r>
              <a:rPr lang="en-US" sz="1200" dirty="0"/>
              <a:t> pot fi </a:t>
            </a:r>
            <a:r>
              <a:rPr lang="en-US" sz="1200" dirty="0" err="1"/>
              <a:t>practic</a:t>
            </a:r>
            <a:r>
              <a:rPr lang="en-US" sz="1200" dirty="0"/>
              <a:t> </a:t>
            </a:r>
            <a:r>
              <a:rPr lang="en-US" sz="1200" dirty="0" err="1"/>
              <a:t>captaţi</a:t>
            </a:r>
            <a:r>
              <a:rPr lang="en-US" sz="1200" dirty="0"/>
              <a:t>. </a:t>
            </a:r>
            <a:r>
              <a:rPr lang="en-US" sz="1200" dirty="0" err="1"/>
              <a:t>Singurele</a:t>
            </a:r>
            <a:r>
              <a:rPr lang="en-US" sz="1200" dirty="0"/>
              <a:t> </a:t>
            </a:r>
            <a:r>
              <a:rPr lang="en-US" sz="1200" dirty="0" err="1"/>
              <a:t>modalităţi</a:t>
            </a:r>
            <a:r>
              <a:rPr lang="en-US" sz="1200" dirty="0"/>
              <a:t> </a:t>
            </a:r>
            <a:r>
              <a:rPr lang="en-US" sz="1200" dirty="0" err="1"/>
              <a:t>pentru</a:t>
            </a:r>
            <a:r>
              <a:rPr lang="en-US" sz="1200" dirty="0"/>
              <a:t> </a:t>
            </a:r>
            <a:r>
              <a:rPr lang="en-US" sz="1200" dirty="0" err="1"/>
              <a:t>reducerea</a:t>
            </a:r>
            <a:r>
              <a:rPr lang="en-US" sz="1200" dirty="0"/>
              <a:t> </a:t>
            </a:r>
            <a:r>
              <a:rPr lang="en-US" sz="1200" dirty="0" err="1"/>
              <a:t>poluării</a:t>
            </a:r>
            <a:r>
              <a:rPr lang="en-US" sz="1200" dirty="0"/>
              <a:t> </a:t>
            </a:r>
            <a:r>
              <a:rPr lang="en-US" sz="1200" dirty="0" err="1"/>
              <a:t>aerului</a:t>
            </a:r>
            <a:r>
              <a:rPr lang="en-US" sz="1200" dirty="0"/>
              <a:t> </a:t>
            </a:r>
            <a:r>
              <a:rPr lang="en-US" sz="1200" dirty="0" err="1"/>
              <a:t>rămân</a:t>
            </a:r>
            <a:r>
              <a:rPr lang="en-US" sz="1200" dirty="0"/>
              <a:t> </a:t>
            </a:r>
            <a:r>
              <a:rPr lang="en-US" sz="1200" dirty="0" err="1"/>
              <a:t>deci</a:t>
            </a:r>
            <a:r>
              <a:rPr lang="en-US" sz="1200" dirty="0"/>
              <a:t> </a:t>
            </a:r>
            <a:r>
              <a:rPr lang="en-US" sz="1200" dirty="0" err="1"/>
              <a:t>limitarea</a:t>
            </a:r>
            <a:r>
              <a:rPr lang="en-US" sz="1200" dirty="0"/>
              <a:t> </a:t>
            </a:r>
            <a:r>
              <a:rPr lang="en-US" sz="1200" dirty="0" err="1"/>
              <a:t>evacuării</a:t>
            </a:r>
            <a:r>
              <a:rPr lang="en-US" sz="1200" dirty="0"/>
              <a:t> </a:t>
            </a:r>
            <a:r>
              <a:rPr lang="en-US" sz="1200" dirty="0" err="1"/>
              <a:t>substanţelor</a:t>
            </a:r>
            <a:r>
              <a:rPr lang="en-US" sz="1200" dirty="0"/>
              <a:t> </a:t>
            </a:r>
            <a:r>
              <a:rPr lang="en-US" sz="1200" dirty="0" err="1"/>
              <a:t>nocive</a:t>
            </a:r>
            <a:r>
              <a:rPr lang="en-US" sz="1200" dirty="0"/>
              <a:t> </a:t>
            </a:r>
            <a:r>
              <a:rPr lang="en-US" sz="1200" dirty="0" err="1"/>
              <a:t>înspre</a:t>
            </a:r>
            <a:r>
              <a:rPr lang="en-US" sz="1200" dirty="0"/>
              <a:t> </a:t>
            </a:r>
            <a:r>
              <a:rPr lang="en-US" sz="1200" dirty="0" err="1"/>
              <a:t>atmosferă</a:t>
            </a:r>
            <a:r>
              <a:rPr lang="en-US" sz="1200" dirty="0"/>
              <a:t>, </a:t>
            </a:r>
            <a:r>
              <a:rPr lang="en-US" sz="1200" dirty="0" err="1"/>
              <a:t>prin</a:t>
            </a:r>
            <a:r>
              <a:rPr lang="en-US" sz="1200" dirty="0"/>
              <a:t> </a:t>
            </a:r>
            <a:r>
              <a:rPr lang="en-US" sz="1200" dirty="0" err="1"/>
              <a:t>aplicarea</a:t>
            </a:r>
            <a:r>
              <a:rPr lang="en-US" sz="1200" dirty="0"/>
              <a:t> </a:t>
            </a:r>
            <a:r>
              <a:rPr lang="en-US" sz="1200" dirty="0" err="1"/>
              <a:t>unor</a:t>
            </a:r>
            <a:r>
              <a:rPr lang="en-US" sz="1200" dirty="0"/>
              <a:t> </a:t>
            </a:r>
            <a:r>
              <a:rPr lang="en-US" sz="1200" dirty="0" err="1"/>
              <a:t>tehnologii</a:t>
            </a:r>
            <a:r>
              <a:rPr lang="en-US" sz="1200" dirty="0"/>
              <a:t> </a:t>
            </a:r>
            <a:r>
              <a:rPr lang="en-US" sz="1200" dirty="0" err="1"/>
              <a:t>avansate</a:t>
            </a:r>
            <a:endParaRPr lang="en-US" sz="1200" dirty="0"/>
          </a:p>
          <a:p>
            <a:pPr marL="0" indent="0">
              <a:lnSpc>
                <a:spcPct val="120000"/>
              </a:lnSpc>
              <a:spcBef>
                <a:spcPts val="0"/>
              </a:spcBef>
              <a:buNone/>
            </a:pPr>
            <a:endParaRPr lang="en-US" sz="1700"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973124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8" name="Picture 7"/>
          <p:cNvPicPr>
            <a:picLocks noChangeAspect="1"/>
          </p:cNvPicPr>
          <p:nvPr/>
        </p:nvPicPr>
        <p:blipFill>
          <a:blip r:embed="rId2" cstate="print"/>
          <a:stretch>
            <a:fillRect/>
          </a:stretch>
        </p:blipFill>
        <p:spPr>
          <a:xfrm>
            <a:off x="2466972" y="1085095"/>
            <a:ext cx="4241677" cy="4710321"/>
          </a:xfrm>
          <a:prstGeom prst="rect">
            <a:avLst/>
          </a:prstGeom>
        </p:spPr>
      </p:pic>
    </p:spTree>
    <p:extLst>
      <p:ext uri="{BB962C8B-B14F-4D97-AF65-F5344CB8AC3E}">
        <p14:creationId xmlns:p14="http://schemas.microsoft.com/office/powerpoint/2010/main" xmlns="" val="1872011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8" name="Picture 7"/>
          <p:cNvPicPr>
            <a:picLocks noChangeAspect="1"/>
          </p:cNvPicPr>
          <p:nvPr/>
        </p:nvPicPr>
        <p:blipFill>
          <a:blip r:embed="rId2" cstate="print"/>
          <a:stretch>
            <a:fillRect/>
          </a:stretch>
        </p:blipFill>
        <p:spPr>
          <a:xfrm>
            <a:off x="1740408" y="948485"/>
            <a:ext cx="5763876" cy="4871549"/>
          </a:xfrm>
          <a:prstGeom prst="rect">
            <a:avLst/>
          </a:prstGeom>
        </p:spPr>
      </p:pic>
    </p:spTree>
    <p:extLst>
      <p:ext uri="{BB962C8B-B14F-4D97-AF65-F5344CB8AC3E}">
        <p14:creationId xmlns:p14="http://schemas.microsoft.com/office/powerpoint/2010/main" xmlns="" val="2517898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8" name="Picture 7"/>
          <p:cNvPicPr>
            <a:picLocks noChangeAspect="1"/>
          </p:cNvPicPr>
          <p:nvPr/>
        </p:nvPicPr>
        <p:blipFill>
          <a:blip r:embed="rId2" cstate="print"/>
          <a:stretch>
            <a:fillRect/>
          </a:stretch>
        </p:blipFill>
        <p:spPr>
          <a:xfrm>
            <a:off x="1770888" y="1001136"/>
            <a:ext cx="5266944" cy="4565124"/>
          </a:xfrm>
          <a:prstGeom prst="rect">
            <a:avLst/>
          </a:prstGeom>
        </p:spPr>
      </p:pic>
    </p:spTree>
    <p:extLst>
      <p:ext uri="{BB962C8B-B14F-4D97-AF65-F5344CB8AC3E}">
        <p14:creationId xmlns:p14="http://schemas.microsoft.com/office/powerpoint/2010/main" xmlns="" val="3339323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fontScale="40000" lnSpcReduction="20000"/>
          </a:bodyPr>
          <a:lstStyle/>
          <a:p>
            <a:pPr marL="0" indent="0">
              <a:lnSpc>
                <a:spcPct val="120000"/>
              </a:lnSpc>
              <a:spcBef>
                <a:spcPts val="0"/>
              </a:spcBef>
              <a:buNone/>
            </a:pPr>
            <a:r>
              <a:rPr lang="ro-RO" sz="3000" dirty="0"/>
              <a:t>Modelarea dispersiei se face de regulă atunci când se urmărește avizarea unui amplasament pentru un anume obiectiv sau când se dorește </a:t>
            </a:r>
            <a:r>
              <a:rPr lang="ro-RO" sz="3000" dirty="0" err="1"/>
              <a:t>imbunătățirea</a:t>
            </a:r>
            <a:r>
              <a:rPr lang="ro-RO" sz="3000" dirty="0"/>
              <a:t> dispersie la un obiectiv existent. </a:t>
            </a:r>
          </a:p>
          <a:p>
            <a:pPr marL="0" indent="0">
              <a:lnSpc>
                <a:spcPct val="120000"/>
              </a:lnSpc>
              <a:spcBef>
                <a:spcPts val="0"/>
              </a:spcBef>
              <a:buNone/>
            </a:pPr>
            <a:r>
              <a:rPr lang="ro-RO" sz="3000" dirty="0"/>
              <a:t>In vederea realizării studiului de modelare matematica sunt necesare date meteo orare pentru cel puțin 5 parametri meteo.</a:t>
            </a:r>
          </a:p>
          <a:p>
            <a:pPr marL="0" indent="0">
              <a:lnSpc>
                <a:spcPct val="120000"/>
              </a:lnSpc>
              <a:spcBef>
                <a:spcPts val="0"/>
              </a:spcBef>
              <a:buNone/>
            </a:pPr>
            <a:r>
              <a:rPr lang="ro-RO" sz="3000" dirty="0"/>
              <a:t>Datele meteorologice se solicită sub forma de medii orare, în vederea procesării datelor de emisie si datelor topografice cu ajutorul unor programe de calculator specializate in fiecare ora, pentru fiecare Grid cartezian (receptor), in vederea identificării celor mai mari concentrații datorate celor mai nefavorabile condiții meteorologice. Baza de date de regulă conține mediile orare pentru anul anterior ale următorilor parametri: </a:t>
            </a:r>
            <a:r>
              <a:rPr lang="ro-RO" sz="3000" dirty="0" err="1"/>
              <a:t>Temperatura;Umiditate;Presiune</a:t>
            </a:r>
            <a:r>
              <a:rPr lang="ro-RO" sz="3000" dirty="0"/>
              <a:t> </a:t>
            </a:r>
            <a:r>
              <a:rPr lang="ro-RO" sz="3000" dirty="0" err="1"/>
              <a:t>atmosferica;Nebulozitate;Viteza</a:t>
            </a:r>
            <a:r>
              <a:rPr lang="ro-RO" sz="3000" dirty="0"/>
              <a:t> si direcție vânt;</a:t>
            </a:r>
            <a:endParaRPr lang="en-US" sz="3000" dirty="0"/>
          </a:p>
          <a:p>
            <a:pPr marL="0" indent="0">
              <a:lnSpc>
                <a:spcPct val="120000"/>
              </a:lnSpc>
              <a:spcBef>
                <a:spcPts val="0"/>
              </a:spcBef>
              <a:buNone/>
            </a:pPr>
            <a:r>
              <a:rPr lang="ro-RO" sz="3000" dirty="0"/>
              <a:t>Datele trebuie solicitate la cea mai apropiata stație meteo de la care se pot obține date meteo orare validate.</a:t>
            </a:r>
            <a:endParaRPr lang="en-US" sz="3000" dirty="0"/>
          </a:p>
          <a:p>
            <a:pPr marL="0" indent="0">
              <a:lnSpc>
                <a:spcPct val="120000"/>
              </a:lnSpc>
              <a:spcBef>
                <a:spcPts val="0"/>
              </a:spcBef>
              <a:buNone/>
            </a:pPr>
            <a:r>
              <a:rPr lang="ro-RO" sz="3000" dirty="0"/>
              <a:t> Pentru integrarea topografiei zonei de regulă se utilizează date topografice SRTM30.</a:t>
            </a:r>
          </a:p>
          <a:p>
            <a:pPr marL="0" indent="0">
              <a:lnSpc>
                <a:spcPct val="120000"/>
              </a:lnSpc>
              <a:spcBef>
                <a:spcPts val="0"/>
              </a:spcBef>
              <a:buNone/>
            </a:pPr>
            <a:r>
              <a:rPr lang="ro-RO" sz="3000" dirty="0"/>
              <a:t>”</a:t>
            </a:r>
            <a:r>
              <a:rPr lang="ro-RO" sz="3000" dirty="0" err="1"/>
              <a:t>Shuttle</a:t>
            </a:r>
            <a:r>
              <a:rPr lang="ro-RO" sz="3000" dirty="0"/>
              <a:t> Radar </a:t>
            </a:r>
            <a:r>
              <a:rPr lang="ro-RO" sz="3000" dirty="0" err="1"/>
              <a:t>Topography</a:t>
            </a:r>
            <a:r>
              <a:rPr lang="ro-RO" sz="3000" dirty="0"/>
              <a:t> </a:t>
            </a:r>
            <a:r>
              <a:rPr lang="ro-RO" sz="3000" dirty="0" err="1"/>
              <a:t>Mission</a:t>
            </a:r>
            <a:r>
              <a:rPr lang="ro-RO" sz="3000" dirty="0"/>
              <a:t> (SRTM) este ultimul proiect de realizare a unui model numeric altimetric global, </a:t>
            </a:r>
            <a:r>
              <a:rPr lang="ro-RO" sz="3000" dirty="0" err="1"/>
              <a:t>utilizînd</a:t>
            </a:r>
            <a:r>
              <a:rPr lang="ro-RO" sz="3000" dirty="0"/>
              <a:t> datele colectate în Februarie 2000 de un senzor radar montat la bordul navetei spațiale </a:t>
            </a:r>
            <a:r>
              <a:rPr lang="ro-RO" sz="3000" dirty="0" err="1"/>
              <a:t>Endeavour</a:t>
            </a:r>
            <a:r>
              <a:rPr lang="ro-RO" sz="3000" dirty="0"/>
              <a:t>. Proiectul, coordonat de NASA (National </a:t>
            </a:r>
            <a:r>
              <a:rPr lang="ro-RO" sz="3000" dirty="0" err="1"/>
              <a:t>Aeronautics</a:t>
            </a:r>
            <a:r>
              <a:rPr lang="ro-RO" sz="3000" dirty="0"/>
              <a:t> </a:t>
            </a:r>
            <a:r>
              <a:rPr lang="ro-RO" sz="3000" dirty="0" err="1"/>
              <a:t>and</a:t>
            </a:r>
            <a:r>
              <a:rPr lang="ro-RO" sz="3000" dirty="0"/>
              <a:t> </a:t>
            </a:r>
            <a:r>
              <a:rPr lang="ro-RO" sz="3000" dirty="0" err="1"/>
              <a:t>Space</a:t>
            </a:r>
            <a:r>
              <a:rPr lang="ro-RO" sz="3000" dirty="0"/>
              <a:t> </a:t>
            </a:r>
            <a:r>
              <a:rPr lang="ro-RO" sz="3000" dirty="0" err="1"/>
              <a:t>Administration</a:t>
            </a:r>
            <a:r>
              <a:rPr lang="ro-RO" sz="3000" dirty="0"/>
              <a:t>) și NGA (National </a:t>
            </a:r>
            <a:r>
              <a:rPr lang="ro-RO" sz="3000" dirty="0" err="1"/>
              <a:t>Geospatial</a:t>
            </a:r>
            <a:r>
              <a:rPr lang="ro-RO" sz="3000" dirty="0"/>
              <a:t>-Intelligence Agency), a urmărit realizarea și distribuția datelor la rezoluții de 30 secunde de arc” – citat din </a:t>
            </a:r>
            <a:r>
              <a:rPr lang="ro-RO" sz="3000" dirty="0">
                <a:hlinkClick r:id="rId2"/>
              </a:rPr>
              <a:t>Modele numerice altitudinale ale terenului disponibile liber</a:t>
            </a:r>
            <a:r>
              <a:rPr lang="ro-RO" sz="3000" dirty="0"/>
              <a:t> de </a:t>
            </a:r>
            <a:r>
              <a:rPr lang="ro-RO" sz="3000" dirty="0">
                <a:hlinkClick r:id="rId3"/>
              </a:rPr>
              <a:t>Sorin Constantin</a:t>
            </a:r>
            <a:r>
              <a:rPr lang="ro-RO" sz="3000" dirty="0"/>
              <a:t>  http://www.geo-spatial.org/articole/modele-numerice-altitudinale-ale-terenului-disponibile-liber . Date topografice pot fi descărcate gratuit de pe internet fiind disponibile inclusiv datele SRTM reproiectate în sistem de coordonate Stereografic 1970.</a:t>
            </a:r>
            <a:endParaRPr lang="en-US" sz="3000" dirty="0"/>
          </a:p>
          <a:p>
            <a:pPr marL="0" indent="0">
              <a:lnSpc>
                <a:spcPct val="120000"/>
              </a:lnSpc>
              <a:spcBef>
                <a:spcPts val="0"/>
              </a:spcBef>
              <a:buNone/>
            </a:pPr>
            <a:r>
              <a:rPr lang="ro-RO" sz="3000" dirty="0"/>
              <a:t> Date de emisie ce pot fi utilizate:</a:t>
            </a:r>
            <a:endParaRPr lang="en-US" sz="3000" dirty="0"/>
          </a:p>
          <a:p>
            <a:pPr marL="0" indent="0">
              <a:lnSpc>
                <a:spcPct val="120000"/>
              </a:lnSpc>
              <a:spcBef>
                <a:spcPts val="0"/>
              </a:spcBef>
              <a:buNone/>
            </a:pPr>
            <a:r>
              <a:rPr lang="ro-RO" sz="3000" dirty="0"/>
              <a:t>-Dacă există se vor utiliza datele de monitorizare ale emisiilor puse la dispoziție de operatori ai unor surse de emisii dirijate.</a:t>
            </a:r>
            <a:endParaRPr lang="en-US" sz="3000" dirty="0"/>
          </a:p>
          <a:p>
            <a:pPr marL="0" indent="0">
              <a:lnSpc>
                <a:spcPct val="120000"/>
              </a:lnSpc>
              <a:spcBef>
                <a:spcPts val="0"/>
              </a:spcBef>
              <a:buNone/>
            </a:pPr>
            <a:r>
              <a:rPr lang="ro-RO" sz="3000" dirty="0"/>
              <a:t> -Date privind concentrațiile maxime măsurate la limita incintelor operatorilor sau date de monitorizare de la stațiile de monitorizare a calității aerului pentru realizarea unei modelari inverse a dispersiei poluanților;</a:t>
            </a:r>
            <a:endParaRPr lang="en-US" sz="3000" dirty="0"/>
          </a:p>
          <a:p>
            <a:pPr marL="0" indent="0">
              <a:lnSpc>
                <a:spcPct val="120000"/>
              </a:lnSpc>
              <a:spcBef>
                <a:spcPts val="0"/>
              </a:spcBef>
              <a:buNone/>
            </a:pPr>
            <a:r>
              <a:rPr lang="ro-RO" sz="3000" dirty="0"/>
              <a:t> -Date din BREF : „</a:t>
            </a:r>
            <a:r>
              <a:rPr lang="ro-RO" sz="3000" dirty="0" err="1"/>
              <a:t>Reference</a:t>
            </a:r>
            <a:r>
              <a:rPr lang="ro-RO" sz="3000" dirty="0"/>
              <a:t> Document on Best A </a:t>
            </a:r>
            <a:r>
              <a:rPr lang="ro-RO" sz="3000" dirty="0" err="1"/>
              <a:t>vailable</a:t>
            </a:r>
            <a:r>
              <a:rPr lang="ro-RO" sz="3000" dirty="0"/>
              <a:t> </a:t>
            </a:r>
            <a:r>
              <a:rPr lang="ro-RO" sz="3000" dirty="0" err="1"/>
              <a:t>Technique</a:t>
            </a:r>
            <a:r>
              <a:rPr lang="ro-RO" sz="3000" dirty="0"/>
              <a:t>” și BAT-uri </a:t>
            </a:r>
            <a:endParaRPr lang="en-US" sz="3000" dirty="0"/>
          </a:p>
          <a:p>
            <a:pPr marL="0" indent="0">
              <a:lnSpc>
                <a:spcPct val="120000"/>
              </a:lnSpc>
              <a:spcBef>
                <a:spcPts val="0"/>
              </a:spcBef>
              <a:buNone/>
            </a:pPr>
            <a:r>
              <a:rPr lang="ro-RO" sz="3000" dirty="0"/>
              <a:t>Factori de emisie din metodologiile AP42 din EPA - SUA și EMEP/CORINAIR </a:t>
            </a:r>
            <a:r>
              <a:rPr lang="ro-RO" sz="3000" dirty="0" err="1"/>
              <a:t>Emission</a:t>
            </a:r>
            <a:r>
              <a:rPr lang="ro-RO" sz="3000" dirty="0"/>
              <a:t> </a:t>
            </a:r>
            <a:r>
              <a:rPr lang="ro-RO" sz="3000" dirty="0" err="1"/>
              <a:t>Inventory</a:t>
            </a:r>
            <a:r>
              <a:rPr lang="ro-RO" sz="3000" dirty="0"/>
              <a:t> a European </a:t>
            </a:r>
            <a:r>
              <a:rPr lang="ro-RO" sz="3000" dirty="0" err="1"/>
              <a:t>Environmental</a:t>
            </a:r>
            <a:r>
              <a:rPr lang="ro-RO" sz="3000" dirty="0"/>
              <a:t> Agency.</a:t>
            </a:r>
            <a:endParaRPr lang="en-US" sz="3000" dirty="0"/>
          </a:p>
          <a:p>
            <a:pPr marL="0" indent="0">
              <a:lnSpc>
                <a:spcPct val="120000"/>
              </a:lnSpc>
              <a:buNone/>
            </a:pPr>
            <a:r>
              <a:rPr lang="ro-RO" sz="3000" dirty="0"/>
              <a:t>Perioadele minime de mediere, dictate de perioada de mediere a datelor meteorologice - media orara. Se alege deoarece este cea mai apropiata de cea in care sunt stabilite concentrațiile maxime admise (STAS 12574/87);</a:t>
            </a:r>
          </a:p>
          <a:p>
            <a:pPr marL="0" indent="0">
              <a:lnSpc>
                <a:spcPct val="120000"/>
              </a:lnSpc>
              <a:buNone/>
            </a:pPr>
            <a:r>
              <a:rPr lang="ro-RO" sz="3000" dirty="0"/>
              <a:t>De asemenea, datele sunt prezentate si sub forma de medie anuala, pentru a avea o imagine globala asupra concentrațiilor întâlnite în mod uzual, pe parcursul întregului an;</a:t>
            </a:r>
            <a:endParaRPr lang="en-US" sz="3000"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887565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lnSpcReduction="10000"/>
          </a:bodyPr>
          <a:lstStyle/>
          <a:p>
            <a:pPr marL="0" indent="0">
              <a:lnSpc>
                <a:spcPct val="110000"/>
              </a:lnSpc>
              <a:spcBef>
                <a:spcPts val="0"/>
              </a:spcBef>
              <a:buNone/>
            </a:pPr>
            <a:r>
              <a:rPr lang="ro-RO" sz="1300" dirty="0"/>
              <a:t>Hărțile de dispersie se realizează pentru o zone diferite dimensiuni funcție de care se stabilește și pasul prin suprapunere pe harta geografica a zonei.</a:t>
            </a:r>
            <a:endParaRPr lang="en-US" sz="1300" dirty="0"/>
          </a:p>
          <a:p>
            <a:pPr marL="0" indent="0">
              <a:lnSpc>
                <a:spcPct val="110000"/>
              </a:lnSpc>
              <a:spcBef>
                <a:spcPts val="0"/>
              </a:spcBef>
              <a:buNone/>
            </a:pPr>
            <a:r>
              <a:rPr lang="ro-RO" sz="1300" dirty="0"/>
              <a:t> Programele de calculator specializate utilizate pentru procesarea acestor date utilizează un model de dispersie atmosferică bazat pe structura de turbulență a straturilor atmosferei și concepte de scalare, incluzând tratarea surselor punctuale multiple de la nivelul solului sau la înălțime. Pot fi utilizate pentru teren plat sau complex, rural sau urban și includ algoritmi pentru efectele datorate clădirilor. Folosesc modelul </a:t>
            </a:r>
            <a:r>
              <a:rPr lang="ro-RO" sz="1300" dirty="0" err="1"/>
              <a:t>Gaussian</a:t>
            </a:r>
            <a:r>
              <a:rPr lang="ro-RO" sz="1300" dirty="0"/>
              <a:t> de dispersie pentru </a:t>
            </a:r>
            <a:r>
              <a:rPr lang="ro-RO" sz="1300" dirty="0" err="1"/>
              <a:t>condiţii</a:t>
            </a:r>
            <a:r>
              <a:rPr lang="ro-RO" sz="1300" dirty="0"/>
              <a:t> de atmosferă stabilă și modele non-</a:t>
            </a:r>
            <a:r>
              <a:rPr lang="ro-RO" sz="1300" dirty="0" err="1"/>
              <a:t>Gaussiene</a:t>
            </a:r>
            <a:r>
              <a:rPr lang="ro-RO" sz="1300" dirty="0"/>
              <a:t> pentru condiții instabile. Simularea dispersiei în teren complex este realizată prin proceduri bazate pe separarea liniilor de curent care permit poluanților să se deplaseze peste formele de relief sau în jurul acestora, în funcție de înălțimea penei de poluant și de condițiile de stabilitate.</a:t>
            </a:r>
            <a:endParaRPr lang="en-US" sz="1300" dirty="0"/>
          </a:p>
          <a:p>
            <a:pPr marL="0" indent="0">
              <a:lnSpc>
                <a:spcPct val="110000"/>
              </a:lnSpc>
              <a:spcBef>
                <a:spcPts val="0"/>
              </a:spcBef>
              <a:buNone/>
            </a:pPr>
            <a:r>
              <a:rPr lang="ro-RO" sz="1300" dirty="0"/>
              <a:t>În România există preocupări privind monitorizarea calității aerului la nivel de </a:t>
            </a:r>
            <a:r>
              <a:rPr lang="ro-RO" sz="1300" dirty="0" err="1"/>
              <a:t>macroteritoriu</a:t>
            </a:r>
            <a:r>
              <a:rPr lang="ro-RO" sz="1300" dirty="0"/>
              <a:t>.</a:t>
            </a:r>
            <a:endParaRPr lang="en-US" sz="1300" dirty="0"/>
          </a:p>
          <a:p>
            <a:pPr marL="0" indent="0">
              <a:lnSpc>
                <a:spcPct val="110000"/>
              </a:lnSpc>
              <a:spcBef>
                <a:spcPts val="0"/>
              </a:spcBef>
              <a:buNone/>
            </a:pPr>
            <a:r>
              <a:rPr lang="ro-RO" sz="1300" dirty="0"/>
              <a:t> Astfel au fost amplasate stații fixe de monitorizare însă la nivelul județului au fost concentrate doar în zona Baia Mare.</a:t>
            </a:r>
            <a:endParaRPr lang="en-US" sz="1300" dirty="0"/>
          </a:p>
          <a:p>
            <a:pPr marL="0" indent="0">
              <a:lnSpc>
                <a:spcPct val="110000"/>
              </a:lnSpc>
              <a:spcBef>
                <a:spcPts val="0"/>
              </a:spcBef>
              <a:buNone/>
            </a:pPr>
            <a:r>
              <a:rPr lang="ro-RO" sz="1300" dirty="0"/>
              <a:t> La nivel național s-a desfășurat de asemenea proiectul ROMAIR LIFE08 ENV/F/000485</a:t>
            </a:r>
            <a:endParaRPr lang="en-US" sz="1300" dirty="0"/>
          </a:p>
          <a:p>
            <a:pPr marL="0" indent="0">
              <a:lnSpc>
                <a:spcPct val="110000"/>
              </a:lnSpc>
              <a:spcBef>
                <a:spcPts val="0"/>
              </a:spcBef>
              <a:buNone/>
            </a:pPr>
            <a:r>
              <a:rPr lang="ro-RO" sz="1300" dirty="0"/>
              <a:t>ROMAIR: implementarea unui sistem de modelare și prognoză a calității aerului în România. Proiectul LIFE + ROMAIR a avut ca scop asigurarea suportului tehnic necesar autorităților române pentru îmbunătățirea sănătății populației și a calității vieții împreună cu limitarea impactului efectelor schimbărilor climatice prin modelarea calității aerului și asigurarea unui sistem de prognoză a acesteia. Punerea în aplicare și configurarea modelului meteorologic </a:t>
            </a:r>
            <a:r>
              <a:rPr lang="ro-RO" sz="1300" dirty="0" err="1"/>
              <a:t>şi</a:t>
            </a:r>
            <a:r>
              <a:rPr lang="ro-RO" sz="1300" dirty="0"/>
              <a:t> a modelului de evaluare a calității aerului pentru poluanții primari și secundari, pentru 3 domenii diferite: european, național (România) și la scară regională (regiunea București). </a:t>
            </a:r>
            <a:endParaRPr lang="en-US" sz="1300" dirty="0"/>
          </a:p>
          <a:p>
            <a:pPr marL="0" indent="0">
              <a:lnSpc>
                <a:spcPct val="110000"/>
              </a:lnSpc>
              <a:spcBef>
                <a:spcPts val="0"/>
              </a:spcBef>
              <a:buNone/>
            </a:pPr>
            <a:r>
              <a:rPr lang="ro-RO" sz="1300" dirty="0"/>
              <a:t>Este de remarcat că orice program de modelare a dispersiei este funcțional pe termen lung atât timp cât este alimentat cu date de intrare. Pentru a fi credibil culegerea datelor (prelevare de probe/transport probe către laborator/analiza de laborator) se face după metodologii/proceduri care asigură respectarea calității. Seturile de date înainte de a fi introduse în model trebuie validate. Aceste aspecte implică costuri foarte mari. Alocarea de resurse financiare în vederea unor asemenea campanii de monitorizare care să se desfășoare în permanență se justifică doar în cazul zonelor cu surse de poluare de genul combinatelor care au funcționat în Baia Mare, a unor instalații mari de ardere etc. </a:t>
            </a:r>
            <a:endParaRPr lang="en-US" sz="1300" dirty="0"/>
          </a:p>
          <a:p>
            <a:pPr marL="0" indent="0">
              <a:lnSpc>
                <a:spcPct val="120000"/>
              </a:lnSpc>
              <a:buNone/>
            </a:pPr>
            <a:endParaRPr lang="en-US" sz="1400"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12966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00000"/>
              </a:lnSpc>
              <a:spcBef>
                <a:spcPts val="0"/>
              </a:spcBef>
              <a:buNone/>
            </a:pPr>
            <a:r>
              <a:rPr lang="ro-RO" sz="1200" dirty="0"/>
              <a:t>Pentru următorii cinci ani poate fi întrevăzut următorul scenariu referitor la sursele de emisii ale poluanților în atmosferă pentru județul Maramureș.</a:t>
            </a:r>
            <a:endParaRPr lang="en-US" sz="1200" dirty="0"/>
          </a:p>
          <a:p>
            <a:pPr marL="0" indent="0">
              <a:lnSpc>
                <a:spcPct val="100000"/>
              </a:lnSpc>
              <a:spcBef>
                <a:spcPts val="0"/>
              </a:spcBef>
              <a:buNone/>
            </a:pPr>
            <a:r>
              <a:rPr lang="ro-RO" sz="1200" dirty="0"/>
              <a:t> </a:t>
            </a:r>
            <a:r>
              <a:rPr lang="ro-RO" sz="1200" b="1" i="1" dirty="0"/>
              <a:t>Referitor la evoluția surselor provenite din zonele rezidențiale.</a:t>
            </a:r>
            <a:endParaRPr lang="en-US" sz="1200" dirty="0"/>
          </a:p>
          <a:p>
            <a:pPr marL="0" indent="0">
              <a:lnSpc>
                <a:spcPct val="100000"/>
              </a:lnSpc>
              <a:spcBef>
                <a:spcPts val="0"/>
              </a:spcBef>
              <a:buNone/>
            </a:pPr>
            <a:r>
              <a:rPr lang="en-US" sz="1200" dirty="0" err="1"/>
              <a:t>Gazele</a:t>
            </a:r>
            <a:r>
              <a:rPr lang="en-US" sz="1200" dirty="0"/>
              <a:t> </a:t>
            </a:r>
            <a:r>
              <a:rPr lang="en-US" sz="1200" dirty="0" err="1"/>
              <a:t>naturale</a:t>
            </a:r>
            <a:r>
              <a:rPr lang="en-US" sz="1200" dirty="0"/>
              <a:t> </a:t>
            </a:r>
            <a:r>
              <a:rPr lang="en-US" sz="1200" dirty="0" err="1"/>
              <a:t>sunt</a:t>
            </a:r>
            <a:r>
              <a:rPr lang="en-US" sz="1200" dirty="0"/>
              <a:t> </a:t>
            </a:r>
            <a:r>
              <a:rPr lang="en-US" sz="1200" dirty="0" err="1"/>
              <a:t>combustibilul</a:t>
            </a:r>
            <a:r>
              <a:rPr lang="en-US" sz="1200" dirty="0"/>
              <a:t> </a:t>
            </a:r>
            <a:r>
              <a:rPr lang="en-US" sz="1200" dirty="0" err="1"/>
              <a:t>fosil</a:t>
            </a:r>
            <a:r>
              <a:rPr lang="en-US" sz="1200" dirty="0"/>
              <a:t> cu </a:t>
            </a:r>
            <a:r>
              <a:rPr lang="en-US" sz="1200" dirty="0" err="1"/>
              <a:t>potentialul</a:t>
            </a:r>
            <a:r>
              <a:rPr lang="en-US" sz="1200" dirty="0"/>
              <a:t> </a:t>
            </a:r>
            <a:r>
              <a:rPr lang="en-US" sz="1200" dirty="0" err="1"/>
              <a:t>poluant</a:t>
            </a:r>
            <a:r>
              <a:rPr lang="en-US" sz="1200" dirty="0"/>
              <a:t> </a:t>
            </a:r>
            <a:r>
              <a:rPr lang="en-US" sz="1200" dirty="0" err="1"/>
              <a:t>cel</a:t>
            </a:r>
            <a:r>
              <a:rPr lang="en-US" sz="1200" dirty="0"/>
              <a:t> </a:t>
            </a:r>
            <a:r>
              <a:rPr lang="en-US" sz="1200" dirty="0" err="1"/>
              <a:t>mai</a:t>
            </a:r>
            <a:r>
              <a:rPr lang="en-US" sz="1200" dirty="0"/>
              <a:t> </a:t>
            </a:r>
            <a:r>
              <a:rPr lang="en-US" sz="1200" dirty="0" err="1"/>
              <a:t>redus</a:t>
            </a:r>
            <a:r>
              <a:rPr lang="en-US" sz="1200" dirty="0"/>
              <a:t>. </a:t>
            </a:r>
          </a:p>
          <a:p>
            <a:pPr marL="0" indent="0">
              <a:lnSpc>
                <a:spcPct val="100000"/>
              </a:lnSpc>
              <a:spcBef>
                <a:spcPts val="0"/>
              </a:spcBef>
              <a:buNone/>
            </a:pPr>
            <a:r>
              <a:rPr lang="ro-RO" sz="1200" dirty="0"/>
              <a:t>Conjunctura economică care face ca prețul gazelor naturale să fie în creștere iar populația să se orienteze spre utilizarea altor tipuri de combustibil chiar și în zonele unde există rețea de distribuție a gazelor. </a:t>
            </a:r>
            <a:endParaRPr lang="en-US" sz="1200" dirty="0"/>
          </a:p>
          <a:p>
            <a:pPr marL="0" indent="0">
              <a:lnSpc>
                <a:spcPct val="100000"/>
              </a:lnSpc>
              <a:spcBef>
                <a:spcPts val="0"/>
              </a:spcBef>
              <a:buNone/>
            </a:pPr>
            <a:r>
              <a:rPr lang="ro-RO" sz="1200" dirty="0"/>
              <a:t>Fiind o zonă în care sursa de lemn este la îndemână majoritatea gospodăriilor vor utiliza lemne și într-o mai mică măsură </a:t>
            </a:r>
            <a:r>
              <a:rPr lang="ro-RO" sz="1200" dirty="0" err="1"/>
              <a:t>peleți</a:t>
            </a:r>
            <a:r>
              <a:rPr lang="ro-RO" sz="1200" dirty="0"/>
              <a:t> sau brichete de rumeguș. </a:t>
            </a:r>
            <a:endParaRPr lang="en-US" sz="1200" dirty="0"/>
          </a:p>
          <a:p>
            <a:pPr marL="0" indent="0">
              <a:lnSpc>
                <a:spcPct val="120000"/>
              </a:lnSpc>
              <a:spcBef>
                <a:spcPts val="0"/>
              </a:spcBef>
              <a:buNone/>
            </a:pPr>
            <a:r>
              <a:rPr lang="ro-RO" sz="1200" dirty="0"/>
              <a:t>Factorii de emisie din metodologia </a:t>
            </a:r>
            <a:r>
              <a:rPr lang="ro-RO" sz="1200" dirty="0" err="1"/>
              <a:t>Corinair</a:t>
            </a:r>
            <a:r>
              <a:rPr lang="ro-RO" sz="1200" dirty="0"/>
              <a:t> arată că o asemenea tendință poate duce la creșterea emisiilor de poluanți în zona rezidențială.</a:t>
            </a:r>
            <a:endParaRPr lang="en-US" sz="1200"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r>
              <a:rPr lang="en-GB" sz="1200" dirty="0" err="1"/>
              <a:t>Valorile</a:t>
            </a:r>
            <a:r>
              <a:rPr lang="en-GB" sz="1200" dirty="0"/>
              <a:t> </a:t>
            </a:r>
            <a:r>
              <a:rPr lang="en-GB" sz="1200" dirty="0" err="1"/>
              <a:t>sunt</a:t>
            </a:r>
            <a:r>
              <a:rPr lang="en-GB" sz="1200" dirty="0"/>
              <a:t> </a:t>
            </a:r>
            <a:r>
              <a:rPr lang="en-GB" sz="1200" dirty="0" err="1"/>
              <a:t>exprimate</a:t>
            </a:r>
            <a:r>
              <a:rPr lang="en-GB" sz="1200" dirty="0"/>
              <a:t> </a:t>
            </a:r>
            <a:r>
              <a:rPr lang="en-GB" sz="1200" dirty="0" err="1"/>
              <a:t>în</a:t>
            </a:r>
            <a:r>
              <a:rPr lang="en-GB" sz="1200" dirty="0"/>
              <a:t> g/</a:t>
            </a:r>
            <a:r>
              <a:rPr lang="en-GB" sz="1200" dirty="0" err="1"/>
              <a:t>Gj</a:t>
            </a:r>
            <a:endParaRPr lang="en-US"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679426153"/>
              </p:ext>
            </p:extLst>
          </p:nvPr>
        </p:nvGraphicFramePr>
        <p:xfrm>
          <a:off x="1705048" y="2907704"/>
          <a:ext cx="6264323" cy="2265680"/>
        </p:xfrm>
        <a:graphic>
          <a:graphicData uri="http://schemas.openxmlformats.org/drawingml/2006/table">
            <a:tbl>
              <a:tblPr firstRow="1" firstCol="1" bandRow="1">
                <a:tableStyleId>{5C22544A-7EE6-4342-B048-85BDC9FD1C3A}</a:tableStyleId>
              </a:tblPr>
              <a:tblGrid>
                <a:gridCol w="743417">
                  <a:extLst>
                    <a:ext uri="{9D8B030D-6E8A-4147-A177-3AD203B41FA5}">
                      <a16:colId xmlns:a16="http://schemas.microsoft.com/office/drawing/2014/main" xmlns="" val="20000"/>
                    </a:ext>
                  </a:extLst>
                </a:gridCol>
                <a:gridCol w="724619">
                  <a:extLst>
                    <a:ext uri="{9D8B030D-6E8A-4147-A177-3AD203B41FA5}">
                      <a16:colId xmlns:a16="http://schemas.microsoft.com/office/drawing/2014/main" xmlns="" val="20001"/>
                    </a:ext>
                  </a:extLst>
                </a:gridCol>
                <a:gridCol w="703029">
                  <a:extLst>
                    <a:ext uri="{9D8B030D-6E8A-4147-A177-3AD203B41FA5}">
                      <a16:colId xmlns:a16="http://schemas.microsoft.com/office/drawing/2014/main" xmlns="" val="20002"/>
                    </a:ext>
                  </a:extLst>
                </a:gridCol>
                <a:gridCol w="847090">
                  <a:extLst>
                    <a:ext uri="{9D8B030D-6E8A-4147-A177-3AD203B41FA5}">
                      <a16:colId xmlns:a16="http://schemas.microsoft.com/office/drawing/2014/main" xmlns="" val="20003"/>
                    </a:ext>
                  </a:extLst>
                </a:gridCol>
                <a:gridCol w="802005">
                  <a:extLst>
                    <a:ext uri="{9D8B030D-6E8A-4147-A177-3AD203B41FA5}">
                      <a16:colId xmlns:a16="http://schemas.microsoft.com/office/drawing/2014/main" xmlns="" val="20004"/>
                    </a:ext>
                  </a:extLst>
                </a:gridCol>
                <a:gridCol w="846455">
                  <a:extLst>
                    <a:ext uri="{9D8B030D-6E8A-4147-A177-3AD203B41FA5}">
                      <a16:colId xmlns:a16="http://schemas.microsoft.com/office/drawing/2014/main" xmlns="" val="20005"/>
                    </a:ext>
                  </a:extLst>
                </a:gridCol>
                <a:gridCol w="805180">
                  <a:extLst>
                    <a:ext uri="{9D8B030D-6E8A-4147-A177-3AD203B41FA5}">
                      <a16:colId xmlns:a16="http://schemas.microsoft.com/office/drawing/2014/main" xmlns="" val="20006"/>
                    </a:ext>
                  </a:extLst>
                </a:gridCol>
                <a:gridCol w="792528">
                  <a:extLst>
                    <a:ext uri="{9D8B030D-6E8A-4147-A177-3AD203B41FA5}">
                      <a16:colId xmlns:a16="http://schemas.microsoft.com/office/drawing/2014/main" xmlns="" val="20007"/>
                    </a:ext>
                  </a:extLst>
                </a:gridCol>
              </a:tblGrid>
              <a:tr h="450850">
                <a:tc rowSpan="2">
                  <a:txBody>
                    <a:bodyPr/>
                    <a:lstStyle/>
                    <a:p>
                      <a:pPr>
                        <a:spcAft>
                          <a:spcPts val="0"/>
                        </a:spcAft>
                      </a:pPr>
                      <a:r>
                        <a:rPr lang="en-GB" sz="1100">
                          <a:effectLst/>
                        </a:rPr>
                        <a:t>poluant</a:t>
                      </a:r>
                      <a:endParaRPr lang="en-US"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n-GB" sz="1100">
                          <a:effectLst/>
                        </a:rPr>
                        <a:t>Valoare combustibil lichid</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rowSpan="2">
                  <a:txBody>
                    <a:bodyPr/>
                    <a:lstStyle/>
                    <a:p>
                      <a:pPr>
                        <a:spcAft>
                          <a:spcPts val="0"/>
                        </a:spcAft>
                      </a:pPr>
                      <a:r>
                        <a:rPr lang="en-GB" sz="1100">
                          <a:effectLst/>
                        </a:rPr>
                        <a:t>Valoare combustibil gazos ars în sobe și aragaze</a:t>
                      </a:r>
                      <a:endParaRPr lang="en-US" sz="12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spcAft>
                          <a:spcPts val="0"/>
                        </a:spcAft>
                      </a:pPr>
                      <a:r>
                        <a:rPr lang="en-GB" sz="1100">
                          <a:effectLst/>
                        </a:rPr>
                        <a:t>Valoare lemn și deșeuri de lemn instalatii noi pentru încălzire centralizată</a:t>
                      </a:r>
                      <a:endParaRPr lang="en-US" sz="12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spcAft>
                          <a:spcPts val="0"/>
                        </a:spcAft>
                      </a:pPr>
                      <a:r>
                        <a:rPr lang="en-GB" sz="1100">
                          <a:effectLst/>
                        </a:rPr>
                        <a:t>Valoare lemn și deșeuri de lemn ,instalatii traditionale</a:t>
                      </a:r>
                      <a:endParaRPr lang="en-US" sz="1200">
                        <a:effectLst/>
                      </a:endParaRPr>
                    </a:p>
                    <a:p>
                      <a:pPr>
                        <a:spcAft>
                          <a:spcPts val="0"/>
                        </a:spcAft>
                      </a:pPr>
                      <a:r>
                        <a:rPr lang="en-GB" sz="1100">
                          <a:effectLst/>
                        </a:rPr>
                        <a:t>(sobe, seminee etc.)</a:t>
                      </a:r>
                      <a:endParaRPr lang="en-US" sz="12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spcAft>
                          <a:spcPts val="0"/>
                        </a:spcAft>
                      </a:pPr>
                      <a:r>
                        <a:rPr lang="en-GB" sz="1100">
                          <a:effectLst/>
                        </a:rPr>
                        <a:t>Valoare lemn și deșeuri de lemn ,instalatii cu înaltă eficiență</a:t>
                      </a:r>
                      <a:endParaRPr lang="en-US" sz="12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spcAft>
                          <a:spcPts val="0"/>
                        </a:spcAft>
                      </a:pPr>
                      <a:r>
                        <a:rPr lang="en-GB" sz="1100">
                          <a:effectLst/>
                        </a:rPr>
                        <a:t>Valoare peleți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50215">
                <a:tc vMerge="1">
                  <a:txBody>
                    <a:bodyPr/>
                    <a:lstStyle/>
                    <a:p>
                      <a:endParaRPr lang="en-US"/>
                    </a:p>
                  </a:txBody>
                  <a:tcPr/>
                </a:tc>
                <a:tc>
                  <a:txBody>
                    <a:bodyPr/>
                    <a:lstStyle/>
                    <a:p>
                      <a:pPr>
                        <a:spcAft>
                          <a:spcPts val="0"/>
                        </a:spcAft>
                      </a:pPr>
                      <a:r>
                        <a:rPr lang="en-GB" sz="1100">
                          <a:effectLst/>
                        </a:rPr>
                        <a:t>instalatii noi pentru încălzire centralizată</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100">
                          <a:effectLst/>
                        </a:rPr>
                        <a:t>Sobe </a:t>
                      </a:r>
                      <a:endParaRPr lang="en-US" sz="12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0">
                <a:tc>
                  <a:txBody>
                    <a:bodyPr/>
                    <a:lstStyle/>
                    <a:p>
                      <a:pPr marL="40005">
                        <a:lnSpc>
                          <a:spcPts val="965"/>
                        </a:lnSpc>
                        <a:spcAft>
                          <a:spcPts val="0"/>
                        </a:spcAft>
                      </a:pPr>
                      <a:r>
                        <a:rPr lang="en-US" sz="1100" spc="-5">
                          <a:effectLst/>
                        </a:rPr>
                        <a:t>SOx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7955" marR="150495" algn="ctr">
                        <a:lnSpc>
                          <a:spcPts val="965"/>
                        </a:lnSpc>
                        <a:spcAft>
                          <a:spcPts val="0"/>
                        </a:spcAft>
                      </a:pPr>
                      <a:r>
                        <a:rPr lang="en-US" sz="1100">
                          <a:effectLst/>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7955" marR="150495" algn="ctr">
                        <a:lnSpc>
                          <a:spcPts val="965"/>
                        </a:lnSpc>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065" marR="171450" algn="ctr">
                        <a:lnSpc>
                          <a:spcPts val="965"/>
                        </a:lnSpc>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75"/>
                        </a:lnSpc>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0"/>
                        </a:lnSpc>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75"/>
                        </a:lnSpc>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0"/>
                        </a:lnSpc>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marL="40005">
                        <a:lnSpc>
                          <a:spcPts val="965"/>
                        </a:lnSpc>
                        <a:spcAft>
                          <a:spcPts val="0"/>
                        </a:spcAft>
                      </a:pPr>
                      <a:r>
                        <a:rPr lang="en-US" sz="1100" spc="-5">
                          <a:effectLst/>
                        </a:rPr>
                        <a:t>NH3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47955" marR="150495" algn="ctr">
                        <a:lnSpc>
                          <a:spcPts val="965"/>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139065" marR="171450" algn="ctr">
                        <a:lnSpc>
                          <a:spcPts val="965"/>
                        </a:lnSpc>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75"/>
                        </a:lnSpc>
                        <a:spcAft>
                          <a:spcPts val="0"/>
                        </a:spcAft>
                      </a:pPr>
                      <a:r>
                        <a:rPr lang="en-US" sz="11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5"/>
                        </a:lnSpc>
                        <a:spcAft>
                          <a:spcPts val="0"/>
                        </a:spcAft>
                      </a:pPr>
                      <a:r>
                        <a:rPr lang="en-US" sz="11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75"/>
                        </a:lnSpc>
                        <a:spcAft>
                          <a:spcPts val="0"/>
                        </a:spcAft>
                      </a:pPr>
                      <a:r>
                        <a:rPr lang="en-US" sz="1100">
                          <a:effectLst/>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5"/>
                        </a:lnSpc>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marL="40005">
                        <a:lnSpc>
                          <a:spcPts val="965"/>
                        </a:lnSpc>
                        <a:spcAft>
                          <a:spcPts val="0"/>
                        </a:spcAft>
                      </a:pPr>
                      <a:r>
                        <a:rPr lang="en-US" sz="1100">
                          <a:effectLst/>
                        </a:rPr>
                        <a:t>TSP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9225" marR="150495" algn="ctr">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50495" marR="150495" algn="ctr">
                        <a:lnSpc>
                          <a:spcPts val="965"/>
                        </a:lnSpc>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065" marR="171450" algn="ctr">
                        <a:lnSpc>
                          <a:spcPts val="965"/>
                        </a:lnSpc>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0"/>
                        </a:lnSpc>
                        <a:spcAft>
                          <a:spcPts val="0"/>
                        </a:spcAft>
                      </a:pPr>
                      <a:r>
                        <a:rPr lang="en-US" sz="11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0"/>
                        </a:lnSpc>
                        <a:spcAft>
                          <a:spcPts val="0"/>
                        </a:spcAft>
                      </a:pPr>
                      <a:r>
                        <a:rPr lang="en-US" sz="1100">
                          <a:effectLst/>
                        </a:rPr>
                        <a:t>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5"/>
                        </a:lnSpc>
                        <a:spcAft>
                          <a:spcPts val="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0"/>
                        </a:lnSpc>
                        <a:spcAft>
                          <a:spcPts val="0"/>
                        </a:spcAft>
                      </a:pPr>
                      <a:r>
                        <a:rPr lang="en-US" sz="11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marL="40005">
                        <a:spcAft>
                          <a:spcPts val="0"/>
                        </a:spcAft>
                      </a:pPr>
                      <a:r>
                        <a:rPr lang="en-US" sz="1100" spc="-5">
                          <a:effectLst/>
                        </a:rPr>
                        <a:t>PM10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9225" marR="150495" algn="ctr">
                        <a:lnSpc>
                          <a:spcPts val="965"/>
                        </a:lnSpc>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50495" marR="150495" algn="ctr">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065" marR="171450" algn="ctr">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5"/>
                        </a:lnSpc>
                        <a:spcAft>
                          <a:spcPts val="0"/>
                        </a:spcAft>
                      </a:pPr>
                      <a:r>
                        <a:rPr lang="en-US" sz="1100">
                          <a:effectLst/>
                        </a:rPr>
                        <a:t>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75"/>
                        </a:lnSpc>
                        <a:spcAft>
                          <a:spcPts val="0"/>
                        </a:spcAft>
                      </a:pPr>
                      <a:r>
                        <a:rPr lang="en-US" sz="1100">
                          <a:effectLst/>
                        </a:rPr>
                        <a:t>760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spcAft>
                          <a:spcPts val="0"/>
                        </a:spcAft>
                      </a:pPr>
                      <a:r>
                        <a:rPr lang="en-US" sz="1100">
                          <a:effectLst/>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75"/>
                        </a:lnSpc>
                        <a:spcAft>
                          <a:spcPts val="0"/>
                        </a:spcAft>
                      </a:pPr>
                      <a:r>
                        <a:rPr lang="en-US" sz="11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marL="40005">
                        <a:lnSpc>
                          <a:spcPts val="965"/>
                        </a:lnSpc>
                        <a:spcAft>
                          <a:spcPts val="0"/>
                        </a:spcAft>
                      </a:pPr>
                      <a:r>
                        <a:rPr lang="en-US" sz="1100" spc="-5">
                          <a:effectLst/>
                        </a:rPr>
                        <a:t>PM2.5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9225" marR="150495" algn="ctr">
                        <a:lnSpc>
                          <a:spcPts val="965"/>
                        </a:lnSpc>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50495" marR="150495" algn="ctr">
                        <a:lnSpc>
                          <a:spcPts val="965"/>
                        </a:lnSpc>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065" marR="171450" algn="ctr">
                        <a:lnSpc>
                          <a:spcPts val="965"/>
                        </a:lnSpc>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5"/>
                        </a:lnSpc>
                        <a:spcAft>
                          <a:spcPts val="0"/>
                        </a:spcAft>
                      </a:pPr>
                      <a:r>
                        <a:rPr lang="en-US" sz="1100">
                          <a:effectLst/>
                        </a:rPr>
                        <a:t>470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5"/>
                        </a:lnSpc>
                        <a:spcAft>
                          <a:spcPts val="0"/>
                        </a:spcAft>
                      </a:pPr>
                      <a:r>
                        <a:rPr lang="en-US" sz="1100">
                          <a:effectLst/>
                        </a:rPr>
                        <a:t>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spcAft>
                          <a:spcPts val="0"/>
                        </a:spcAft>
                      </a:pPr>
                      <a:r>
                        <a:rPr lang="en-US" sz="1100">
                          <a:effectLst/>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3355" marR="175895" algn="ctr">
                        <a:lnSpc>
                          <a:spcPts val="960"/>
                        </a:lnSpc>
                        <a:spcAft>
                          <a:spcPts val="0"/>
                        </a:spcAft>
                      </a:pPr>
                      <a:r>
                        <a:rPr lang="en-US" sz="1100" dirty="0">
                          <a:effectLst/>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53373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a:bodyPr>
          <a:lstStyle/>
          <a:p>
            <a:pPr marL="0" indent="0">
              <a:lnSpc>
                <a:spcPct val="110000"/>
              </a:lnSpc>
              <a:spcBef>
                <a:spcPts val="0"/>
              </a:spcBef>
              <a:buNone/>
            </a:pPr>
            <a:r>
              <a:rPr lang="ro-RO" sz="1200" b="1" i="1" dirty="0"/>
              <a:t>Referitor la emisiile provenite din transporturi</a:t>
            </a:r>
            <a:r>
              <a:rPr lang="ro-RO" sz="1200" dirty="0"/>
              <a:t> pe raza județului Maramureș nu se întrevăd creșteri ale emisiilor datorită compensării influenței factorilor pozitivi și negativi de influență.</a:t>
            </a:r>
            <a:endParaRPr lang="en-US" sz="1200" dirty="0"/>
          </a:p>
          <a:p>
            <a:pPr marL="0" indent="0">
              <a:lnSpc>
                <a:spcPct val="110000"/>
              </a:lnSpc>
              <a:spcBef>
                <a:spcPts val="0"/>
              </a:spcBef>
              <a:buNone/>
            </a:pPr>
            <a:r>
              <a:rPr lang="ro-RO" sz="1200" dirty="0"/>
              <a:t> Vor fi finalizate într-o proporție importantă șantierele încetând emisiile aferente, urmare a îmbunătățirii carosabilului va crește intensitatea traficului însă fluența va fi mai bună.</a:t>
            </a:r>
            <a:endParaRPr lang="en-US" sz="1200" dirty="0"/>
          </a:p>
          <a:p>
            <a:pPr marL="0" indent="0">
              <a:lnSpc>
                <a:spcPct val="110000"/>
              </a:lnSpc>
              <a:spcBef>
                <a:spcPts val="0"/>
              </a:spcBef>
              <a:buNone/>
            </a:pPr>
            <a:r>
              <a:rPr lang="ro-RO" sz="1200" dirty="0"/>
              <a:t> La o situație mai defavorabilă se poate ajunge în orașele situate pe ruta Iacobeni – Negrești Oaș care nu au centuri ocolitoare pentru traficul greu.</a:t>
            </a:r>
            <a:endParaRPr lang="en-US" sz="1200" dirty="0"/>
          </a:p>
          <a:p>
            <a:pPr marL="0" indent="0">
              <a:lnSpc>
                <a:spcPct val="110000"/>
              </a:lnSpc>
              <a:spcBef>
                <a:spcPts val="0"/>
              </a:spcBef>
              <a:buNone/>
            </a:pPr>
            <a:r>
              <a:rPr lang="en-GB" sz="1200" dirty="0"/>
              <a:t> </a:t>
            </a:r>
            <a:endParaRPr lang="en-US" sz="1200" dirty="0"/>
          </a:p>
          <a:p>
            <a:pPr marL="0" indent="0">
              <a:lnSpc>
                <a:spcPct val="110000"/>
              </a:lnSpc>
              <a:spcBef>
                <a:spcPts val="0"/>
              </a:spcBef>
              <a:buNone/>
            </a:pPr>
            <a:r>
              <a:rPr lang="ro-RO" sz="1200" b="1" i="1" dirty="0"/>
              <a:t>Referitor la emisiile provenite din agricultură și zootehnie</a:t>
            </a:r>
            <a:endParaRPr lang="en-US" sz="1200" dirty="0"/>
          </a:p>
          <a:p>
            <a:pPr marL="0" indent="0">
              <a:lnSpc>
                <a:spcPct val="110000"/>
              </a:lnSpc>
              <a:spcBef>
                <a:spcPts val="0"/>
              </a:spcBef>
              <a:buNone/>
            </a:pPr>
            <a:r>
              <a:rPr lang="ro-RO" sz="1200" dirty="0"/>
              <a:t>Conjunctura actuală în care concurența pe plan european determinată de deschiderea piețelor în UE, eliminarea cotelor de producție și nu în ultimul rând de diferența de valoare a subvențiilor nu va duce neapărat la dezvoltarea agriculturii.</a:t>
            </a:r>
            <a:endParaRPr lang="en-US" sz="1200" dirty="0"/>
          </a:p>
          <a:p>
            <a:pPr marL="0" indent="0">
              <a:lnSpc>
                <a:spcPct val="110000"/>
              </a:lnSpc>
              <a:spcBef>
                <a:spcPts val="0"/>
              </a:spcBef>
              <a:buNone/>
            </a:pPr>
            <a:r>
              <a:rPr lang="ro-RO" sz="1200" dirty="0"/>
              <a:t>Pentru a rezista în aceste condiții agricultura în Maramureș probabil va trebui să se eficientizeze (inclusiv din punct de vedere al eficienței energetice și gestionării deșeurilor) și să se orienteze către producții </a:t>
            </a:r>
            <a:r>
              <a:rPr lang="ro-RO" sz="1200" dirty="0" err="1"/>
              <a:t>bio-eco</a:t>
            </a:r>
            <a:r>
              <a:rPr lang="ro-RO" sz="1200" dirty="0"/>
              <a:t>. În acest sens probabil că vor scădea cantitățile de îngrășăminte minerale, pesticide și ierbicide utilizate și implicit vor scădea emisiile.</a:t>
            </a:r>
            <a:endParaRPr lang="en-US" sz="1200" dirty="0"/>
          </a:p>
          <a:p>
            <a:pPr marL="0" indent="0">
              <a:lnSpc>
                <a:spcPct val="110000"/>
              </a:lnSpc>
              <a:spcBef>
                <a:spcPts val="0"/>
              </a:spcBef>
              <a:buNone/>
            </a:pPr>
            <a:r>
              <a:rPr lang="ro-RO" sz="1200" dirty="0"/>
              <a:t>Se poate anticipa că emisiile de poluanți în atmosferă provenite din agricultură se vor reduce.</a:t>
            </a:r>
            <a:endParaRPr lang="en-US" sz="1200" dirty="0"/>
          </a:p>
          <a:p>
            <a:pPr marL="0" indent="0">
              <a:lnSpc>
                <a:spcPct val="110000"/>
              </a:lnSpc>
              <a:spcBef>
                <a:spcPts val="0"/>
              </a:spcBef>
              <a:buNone/>
            </a:pPr>
            <a:r>
              <a:rPr lang="ro-RO" sz="1200" dirty="0"/>
              <a:t> Totuși o atenție sporită ar trebui acordată emisiilor care provin de la marile ferme care pot afecta calitatea aerului din vecinătatea lor.</a:t>
            </a:r>
            <a:endParaRPr lang="en-US" sz="1200" dirty="0"/>
          </a:p>
          <a:p>
            <a:pPr marL="0" indent="0">
              <a:lnSpc>
                <a:spcPct val="100000"/>
              </a:lnSpc>
              <a:spcBef>
                <a:spcPts val="0"/>
              </a:spcBef>
              <a:buNone/>
            </a:pPr>
            <a:r>
              <a:rPr lang="ro-RO" sz="1200" dirty="0"/>
              <a:t> </a:t>
            </a:r>
          </a:p>
          <a:p>
            <a:pPr marL="0" indent="0">
              <a:lnSpc>
                <a:spcPct val="100000"/>
              </a:lnSpc>
              <a:spcBef>
                <a:spcPts val="0"/>
              </a:spcBef>
              <a:buNone/>
            </a:pPr>
            <a:r>
              <a:rPr lang="ro-RO" sz="1200" b="1" i="1" dirty="0"/>
              <a:t>Emisiile din industrie și prestări de servicii</a:t>
            </a:r>
            <a:endParaRPr lang="en-US" sz="1200" dirty="0"/>
          </a:p>
          <a:p>
            <a:pPr marL="0" indent="0">
              <a:lnSpc>
                <a:spcPct val="110000"/>
              </a:lnSpc>
              <a:spcBef>
                <a:spcPts val="0"/>
              </a:spcBef>
              <a:buNone/>
            </a:pPr>
            <a:r>
              <a:rPr lang="ro-RO" sz="1200" dirty="0"/>
              <a:t>Industria minieră și metalurgică din județ nu dau semne că vor renaște curând în Maramureș. Siturile contaminate rămase în urmă constituie o problemă prin praful antrenat de vânt de pe suprafața acestora.</a:t>
            </a:r>
          </a:p>
          <a:p>
            <a:pPr marL="0" indent="0">
              <a:lnSpc>
                <a:spcPct val="110000"/>
              </a:lnSpc>
              <a:spcBef>
                <a:spcPts val="0"/>
              </a:spcBef>
              <a:buNone/>
            </a:pPr>
            <a:r>
              <a:rPr lang="ro-RO" sz="1200" dirty="0"/>
              <a:t>Obiectivele vechi la care s-au constatat probleme de emisii vor ajunge să fie nevoite să își prelungească autorizația de mediu, moment în care vor fi nevoite să demonstreze că emisiile lor se încadrează în VL, fiind obligate de situație să rezolve tehnic și investițional acest aspect sau activitatea lor va fi sistată. Noile investiții vor fi nevoite din start să se încadreze în VL și conform tendinței observate acestea nu se vor amplasa în imediata vecinătate a zonelor rezidențiale.</a:t>
            </a:r>
          </a:p>
          <a:p>
            <a:pPr marL="0" indent="0">
              <a:lnSpc>
                <a:spcPct val="110000"/>
              </a:lnSpc>
              <a:spcBef>
                <a:spcPts val="0"/>
              </a:spcBef>
              <a:buNone/>
            </a:pPr>
            <a:r>
              <a:rPr lang="ro-RO" sz="1200" dirty="0"/>
              <a:t>Considerăm că în viitor emisiile vor avea un trend descendent.</a:t>
            </a:r>
            <a:endParaRPr lang="en-US" sz="1200" dirty="0"/>
          </a:p>
          <a:p>
            <a:pPr marL="0" indent="0">
              <a:lnSpc>
                <a:spcPct val="100000"/>
              </a:lnSpc>
              <a:spcBef>
                <a:spcPts val="0"/>
              </a:spcBef>
              <a:buNone/>
            </a:pPr>
            <a:endParaRPr lang="en-US" sz="1400" dirty="0"/>
          </a:p>
          <a:p>
            <a:pPr marL="0" indent="0">
              <a:lnSpc>
                <a:spcPct val="110000"/>
              </a:lnSpc>
              <a:spcBef>
                <a:spcPts val="0"/>
              </a:spcBef>
              <a:buNone/>
            </a:pPr>
            <a:endParaRPr lang="en-US" sz="1400" dirty="0"/>
          </a:p>
          <a:p>
            <a:pPr marL="0" indent="0">
              <a:lnSpc>
                <a:spcPct val="120000"/>
              </a:lnSpc>
              <a:spcBef>
                <a:spcPts val="0"/>
              </a:spcBef>
              <a:buNone/>
            </a:pPr>
            <a:endParaRPr lang="en-US"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124944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7599" y="1049120"/>
            <a:ext cx="8543925" cy="5111178"/>
          </a:xfrm>
        </p:spPr>
        <p:txBody>
          <a:bodyPr>
            <a:normAutofit fontScale="47500" lnSpcReduction="20000"/>
          </a:bodyPr>
          <a:lstStyle/>
          <a:p>
            <a:pPr marL="0" indent="0">
              <a:buNone/>
            </a:pPr>
            <a:r>
              <a:rPr lang="ro-RO" sz="2500" dirty="0"/>
              <a:t>Luând exemplu eficiența măsurilor aplicate la nivelul municipiului Baia Mare care au dus la reducerea valorilor pentru PM 10 până la încadrarea în VL considerăm că pentru menținerea calității aerului în județ pot fi luate următoarele tipuri de măsuri:</a:t>
            </a:r>
            <a:endParaRPr lang="en-US" sz="2500" dirty="0"/>
          </a:p>
          <a:p>
            <a:pPr marL="0" indent="0">
              <a:buNone/>
            </a:pPr>
            <a:r>
              <a:rPr lang="ro-RO" sz="2500" dirty="0"/>
              <a:t> </a:t>
            </a:r>
            <a:endParaRPr lang="en-US" sz="2500" dirty="0"/>
          </a:p>
          <a:p>
            <a:pPr marL="0" indent="0">
              <a:buNone/>
            </a:pPr>
            <a:r>
              <a:rPr lang="ro-RO" sz="2500" b="1" i="1" dirty="0"/>
              <a:t>La nivelul localităților</a:t>
            </a:r>
            <a:endParaRPr lang="en-US" sz="2500" b="1" i="1" dirty="0"/>
          </a:p>
          <a:p>
            <a:pPr marL="0" indent="0">
              <a:buNone/>
            </a:pPr>
            <a:r>
              <a:rPr lang="ro-RO" sz="2500" dirty="0"/>
              <a:t>Refacerea străzilor din interiorul localităților unde s-au executat lucrări de modernizare/extindere a rețelelor</a:t>
            </a:r>
            <a:endParaRPr lang="en-US" sz="2500" dirty="0"/>
          </a:p>
          <a:p>
            <a:pPr marL="0" indent="0">
              <a:buNone/>
            </a:pPr>
            <a:r>
              <a:rPr lang="ro-RO" sz="2500" dirty="0"/>
              <a:t>Modernizarea străzilor cu macadam</a:t>
            </a:r>
            <a:endParaRPr lang="en-US" sz="2500" dirty="0"/>
          </a:p>
          <a:p>
            <a:pPr marL="0" indent="0">
              <a:buNone/>
            </a:pPr>
            <a:r>
              <a:rPr lang="ro-RO" sz="2500" dirty="0"/>
              <a:t>Realizarea centurilor ocolitoare pentru traficul greu</a:t>
            </a:r>
            <a:endParaRPr lang="en-US" sz="2500" dirty="0"/>
          </a:p>
          <a:p>
            <a:pPr marL="0" indent="0">
              <a:buNone/>
            </a:pPr>
            <a:r>
              <a:rPr lang="ro-RO" sz="2500" dirty="0"/>
              <a:t>Sistematizarea intersecțiilor pentru evitarea ambuteiajelor</a:t>
            </a:r>
            <a:endParaRPr lang="en-US" sz="2500" dirty="0"/>
          </a:p>
          <a:p>
            <a:pPr marL="0" indent="0">
              <a:buNone/>
            </a:pPr>
            <a:r>
              <a:rPr lang="ro-RO" sz="2500" dirty="0"/>
              <a:t>Creșterea suprafeței spațiilor verzi</a:t>
            </a:r>
            <a:endParaRPr lang="en-US" sz="2500" dirty="0"/>
          </a:p>
          <a:p>
            <a:pPr marL="0" indent="0">
              <a:buNone/>
            </a:pPr>
            <a:r>
              <a:rPr lang="ro-RO" sz="2500" dirty="0"/>
              <a:t>Asigurarea salubrității străzilor ( măturare și stropire )</a:t>
            </a:r>
            <a:endParaRPr lang="en-US" sz="2500" dirty="0"/>
          </a:p>
          <a:p>
            <a:pPr marL="0" indent="0">
              <a:buNone/>
            </a:pPr>
            <a:r>
              <a:rPr lang="ro-RO" sz="2500" dirty="0"/>
              <a:t>Promovarea energiilor regenerabile și eficienței energetice.</a:t>
            </a:r>
            <a:endParaRPr lang="en-US" sz="2500" dirty="0"/>
          </a:p>
          <a:p>
            <a:pPr marL="0" indent="0">
              <a:buNone/>
            </a:pPr>
            <a:r>
              <a:rPr lang="ro-RO" sz="2500" dirty="0"/>
              <a:t>Identificarea agenților economici cu instalații de ardere improvizate și impunerea de măsuri în cadrul procedurilor de autorizare/reautorizare</a:t>
            </a:r>
            <a:endParaRPr lang="en-US" sz="2500" dirty="0"/>
          </a:p>
          <a:p>
            <a:pPr marL="0" indent="0">
              <a:buNone/>
            </a:pPr>
            <a:r>
              <a:rPr lang="ro-RO" sz="2500" dirty="0"/>
              <a:t> </a:t>
            </a:r>
            <a:endParaRPr lang="en-US" sz="2500" dirty="0"/>
          </a:p>
          <a:p>
            <a:pPr marL="0" indent="0">
              <a:buNone/>
            </a:pPr>
            <a:r>
              <a:rPr lang="ro-RO" sz="2500" b="1" i="1" dirty="0"/>
              <a:t>În afara localităților sau la limita acestora</a:t>
            </a:r>
            <a:endParaRPr lang="en-US" sz="2500" b="1" i="1" dirty="0"/>
          </a:p>
          <a:p>
            <a:pPr marL="0" indent="0">
              <a:buNone/>
            </a:pPr>
            <a:r>
              <a:rPr lang="ro-RO" sz="2500" dirty="0"/>
              <a:t> Identificarea siturilor contaminate si stabilirea unui calendar de ecologizare.</a:t>
            </a:r>
            <a:endParaRPr lang="en-US" sz="2500" dirty="0"/>
          </a:p>
          <a:p>
            <a:pPr marL="0" indent="0">
              <a:buNone/>
            </a:pPr>
            <a:r>
              <a:rPr lang="ro-RO" sz="2500" dirty="0"/>
              <a:t>Realizarea de perdele forestiere unde este posibil</a:t>
            </a:r>
            <a:endParaRPr lang="en-US" sz="2500" dirty="0"/>
          </a:p>
          <a:p>
            <a:pPr marL="0" indent="0">
              <a:buNone/>
            </a:pPr>
            <a:r>
              <a:rPr lang="ro-RO" sz="2500" dirty="0"/>
              <a:t>Prevenirea incendiilor de vegetație</a:t>
            </a:r>
            <a:endParaRPr lang="en-US" sz="2500" dirty="0"/>
          </a:p>
          <a:p>
            <a:pPr marL="0" indent="0">
              <a:buNone/>
            </a:pPr>
            <a:r>
              <a:rPr lang="ro-RO" sz="2500" dirty="0"/>
              <a:t>Promovarea de măsuri privind valorificarea potențialului de generare a biogazului din agricultură și alte activități-dacă nu este valorificat acesta se constituie în emisie în atmosferă</a:t>
            </a:r>
            <a:endParaRPr lang="en-US" sz="2500" dirty="0"/>
          </a:p>
          <a:p>
            <a:pPr marL="0" indent="0">
              <a:lnSpc>
                <a:spcPct val="100000"/>
              </a:lnSpc>
              <a:spcBef>
                <a:spcPts val="0"/>
              </a:spcBef>
              <a:buNone/>
            </a:pPr>
            <a:endParaRPr lang="en-US" sz="1400" dirty="0"/>
          </a:p>
          <a:p>
            <a:pPr marL="0" indent="0">
              <a:lnSpc>
                <a:spcPct val="110000"/>
              </a:lnSpc>
              <a:spcBef>
                <a:spcPts val="0"/>
              </a:spcBef>
              <a:buNone/>
            </a:pPr>
            <a:endParaRPr lang="en-US" sz="1400" dirty="0"/>
          </a:p>
          <a:p>
            <a:pPr marL="0" indent="0">
              <a:lnSpc>
                <a:spcPct val="120000"/>
              </a:lnSpc>
              <a:spcBef>
                <a:spcPts val="0"/>
              </a:spcBef>
              <a:buNone/>
            </a:pPr>
            <a:endParaRPr lang="en-US" dirty="0"/>
          </a:p>
          <a:p>
            <a:pPr marL="0" indent="0">
              <a:lnSpc>
                <a:spcPct val="100000"/>
              </a:lnSpc>
              <a:spcBef>
                <a:spcPts val="0"/>
              </a:spcBef>
              <a:buNone/>
            </a:pPr>
            <a:endParaRPr lang="en-US" sz="1200" dirty="0"/>
          </a:p>
          <a:p>
            <a:pPr marL="0" indent="0">
              <a:lnSpc>
                <a:spcPct val="100000"/>
              </a:lnSpc>
              <a:buNone/>
            </a:pPr>
            <a:endParaRPr lang="ro-RO" sz="1200" dirty="0"/>
          </a:p>
          <a:p>
            <a:pPr marL="0" indent="0">
              <a:lnSpc>
                <a:spcPct val="100000"/>
              </a:lnSpc>
              <a:buNone/>
            </a:pPr>
            <a:endParaRPr lang="ro-RO" sz="1200" dirty="0"/>
          </a:p>
          <a:p>
            <a:pPr marL="0" indent="0">
              <a:lnSpc>
                <a:spcPct val="100000"/>
              </a:lnSpc>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362209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r>
              <a:rPr lang="ro-RO" sz="1200" dirty="0"/>
              <a:t>Conform ANEXEI 3 din Legea nr.104/2011 - DETERMINAREA CERINŢELOR pentru evaluarea concentrațiilor de dioxid de sulf, dioxid de azot și oxizi de azot, particule în suspensie PM_10 și PM_2,5, plumb,· benzen, monoxid de carbon, ozon, arsen, cadmiu, nichel și </a:t>
            </a:r>
            <a:r>
              <a:rPr lang="ro-RO" sz="1200" dirty="0" err="1"/>
              <a:t>benzo</a:t>
            </a:r>
            <a:r>
              <a:rPr lang="ro-RO" sz="1200" dirty="0"/>
              <a:t>(a)</a:t>
            </a:r>
            <a:r>
              <a:rPr lang="ro-RO" sz="1200" dirty="0" err="1"/>
              <a:t>piren</a:t>
            </a:r>
            <a:r>
              <a:rPr lang="ro-RO" sz="1200" dirty="0"/>
              <a:t> în aerul înconjurător într-o anumită zonă sau aglomerare:</a:t>
            </a:r>
            <a:endParaRPr lang="en-US" sz="1200" dirty="0"/>
          </a:p>
          <a:p>
            <a:pPr marL="0" indent="0">
              <a:buNone/>
            </a:pPr>
            <a:r>
              <a:rPr lang="ro-RO" sz="1200" i="1" dirty="0"/>
              <a:t>”A.2. Determinarea depășirilor pragurilor superior și inferior de evaluare</a:t>
            </a:r>
            <a:endParaRPr lang="en-US" sz="1200" dirty="0"/>
          </a:p>
          <a:p>
            <a:pPr marL="0" indent="0">
              <a:buNone/>
            </a:pPr>
            <a:r>
              <a:rPr lang="ro-RO" sz="1200" i="1" dirty="0"/>
              <a:t>Depășirile pragurilor superior și inferior de evaluare se determină în baza concentrațiilor din 5 ani anteriori, dacă sunt disponibile suficiente date. Se consideră că un prag de evaluare a fost depășit dacă a fost depășit în cel puțin 3 din cei 5 ani anteriori.</a:t>
            </a:r>
            <a:endParaRPr lang="en-US" sz="1200" dirty="0"/>
          </a:p>
          <a:p>
            <a:pPr marL="0" indent="0">
              <a:buNone/>
            </a:pPr>
            <a:r>
              <a:rPr lang="ro-RO" sz="1200" i="1" dirty="0"/>
              <a:t>Pentru determinarea depășirii pragurilor de evaluare, atunci când datele disponibile acoperă mai puțin de 5 ani, se pot combina informații rezultate din campanii de măsurare de scurtă durată, desfășurate pe parcursul .unui an în puncte în care este probabil să apară cele mai mari niveluri de poluare, cu informații extrase din inventare de emisii și din modelare.”</a:t>
            </a:r>
            <a:endParaRPr lang="en-US" sz="1200" dirty="0"/>
          </a:p>
          <a:p>
            <a:pPr marL="0" indent="0">
              <a:buNone/>
            </a:pPr>
            <a:r>
              <a:rPr lang="ro-RO" sz="1200" b="1" i="1" dirty="0"/>
              <a:t>B.2.</a:t>
            </a:r>
            <a:r>
              <a:rPr lang="ro-RO" sz="1200" i="1" dirty="0"/>
              <a:t> Valori-limită</a:t>
            </a:r>
            <a:endParaRPr lang="en-US" sz="1200" dirty="0"/>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1685018004"/>
              </p:ext>
            </p:extLst>
          </p:nvPr>
        </p:nvGraphicFramePr>
        <p:xfrm>
          <a:off x="463941" y="3144806"/>
          <a:ext cx="6316345" cy="2346960"/>
        </p:xfrm>
        <a:graphic>
          <a:graphicData uri="http://schemas.openxmlformats.org/drawingml/2006/table">
            <a:tbl>
              <a:tblPr firstRow="1" firstCol="1" bandRow="1">
                <a:tableStyleId>{5C22544A-7EE6-4342-B048-85BDC9FD1C3A}</a:tableStyleId>
              </a:tblPr>
              <a:tblGrid>
                <a:gridCol w="1578610">
                  <a:extLst>
                    <a:ext uri="{9D8B030D-6E8A-4147-A177-3AD203B41FA5}">
                      <a16:colId xmlns:a16="http://schemas.microsoft.com/office/drawing/2014/main" xmlns="" val="20000"/>
                    </a:ext>
                  </a:extLst>
                </a:gridCol>
                <a:gridCol w="1579245">
                  <a:extLst>
                    <a:ext uri="{9D8B030D-6E8A-4147-A177-3AD203B41FA5}">
                      <a16:colId xmlns:a16="http://schemas.microsoft.com/office/drawing/2014/main" xmlns="" val="20001"/>
                    </a:ext>
                  </a:extLst>
                </a:gridCol>
                <a:gridCol w="1579245">
                  <a:extLst>
                    <a:ext uri="{9D8B030D-6E8A-4147-A177-3AD203B41FA5}">
                      <a16:colId xmlns:a16="http://schemas.microsoft.com/office/drawing/2014/main" xmlns="" val="20002"/>
                    </a:ext>
                  </a:extLst>
                </a:gridCol>
                <a:gridCol w="1579245">
                  <a:extLst>
                    <a:ext uri="{9D8B030D-6E8A-4147-A177-3AD203B41FA5}">
                      <a16:colId xmlns:a16="http://schemas.microsoft.com/office/drawing/2014/main" xmlns="" val="20003"/>
                    </a:ext>
                  </a:extLst>
                </a:gridCol>
              </a:tblGrid>
              <a:tr h="0">
                <a:tc>
                  <a:txBody>
                    <a:bodyPr/>
                    <a:lstStyle/>
                    <a:p>
                      <a:r>
                        <a:rPr lang="ro-RO" sz="1100" dirty="0">
                          <a:effectLst/>
                        </a:rPr>
                        <a:t>Perioada de</a:t>
                      </a:r>
                      <a:endParaRPr lang="en-US" sz="1000" dirty="0">
                        <a:effectLst/>
                      </a:endParaRPr>
                    </a:p>
                    <a:p>
                      <a:r>
                        <a:rPr lang="ro-RO" sz="1100" dirty="0">
                          <a:effectLst/>
                        </a:rPr>
                        <a:t>mediere</a:t>
                      </a:r>
                      <a:endParaRPr lang="en-US" sz="1000" dirty="0">
                        <a:effectLst/>
                        <a:latin typeface="Calibri" panose="020F0502020204030204" pitchFamily="34" charset="0"/>
                      </a:endParaRPr>
                    </a:p>
                  </a:txBody>
                  <a:tcPr marL="68580" marR="68580" marT="0" marB="0"/>
                </a:tc>
                <a:tc>
                  <a:txBody>
                    <a:bodyPr/>
                    <a:lstStyle/>
                    <a:p>
                      <a:r>
                        <a:rPr lang="ro-RO" sz="1100">
                          <a:effectLst/>
                        </a:rPr>
                        <a:t>Valoarea-limită</a:t>
                      </a:r>
                      <a:endParaRPr lang="en-US" sz="1000">
                        <a:effectLst/>
                        <a:latin typeface="Calibri" panose="020F0502020204030204" pitchFamily="34" charset="0"/>
                      </a:endParaRPr>
                    </a:p>
                  </a:txBody>
                  <a:tcPr marL="68580" marR="68580" marT="0" marB="0"/>
                </a:tc>
                <a:tc>
                  <a:txBody>
                    <a:bodyPr/>
                    <a:lstStyle/>
                    <a:p>
                      <a:r>
                        <a:rPr lang="ro-RO" sz="1100">
                          <a:effectLst/>
                        </a:rPr>
                        <a:t>Marja de toleranță</a:t>
                      </a:r>
                      <a:endParaRPr lang="en-US" sz="1000">
                        <a:effectLst/>
                        <a:latin typeface="Calibri" panose="020F0502020204030204" pitchFamily="34" charset="0"/>
                      </a:endParaRPr>
                    </a:p>
                  </a:txBody>
                  <a:tcPr marL="68580" marR="68580" marT="0" marB="0"/>
                </a:tc>
                <a:tc>
                  <a:txBody>
                    <a:bodyPr/>
                    <a:lstStyle/>
                    <a:p>
                      <a:r>
                        <a:rPr lang="ro-RO" sz="1100">
                          <a:effectLst/>
                        </a:rPr>
                        <a:t>Dată la care trebuie respectată valoarea- limită</a:t>
                      </a:r>
                      <a:endParaRPr lang="en-US" sz="1000">
                        <a:effectLst/>
                        <a:latin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0">
                <a:tc gridSpan="4">
                  <a:txBody>
                    <a:bodyPr/>
                    <a:lstStyle/>
                    <a:p>
                      <a:r>
                        <a:rPr lang="ro-RO" sz="1100">
                          <a:effectLst/>
                        </a:rPr>
                        <a:t>Dioxid de sulf</a:t>
                      </a:r>
                      <a:endParaRPr lang="en-US" sz="100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0">
                <a:tc>
                  <a:txBody>
                    <a:bodyPr/>
                    <a:lstStyle/>
                    <a:p>
                      <a:r>
                        <a:rPr lang="ro-RO" sz="1100">
                          <a:effectLst/>
                        </a:rPr>
                        <a:t>o oră</a:t>
                      </a:r>
                      <a:endParaRPr lang="en-US" sz="1000">
                        <a:effectLst/>
                        <a:latin typeface="Calibri" panose="020F0502020204030204" pitchFamily="34" charset="0"/>
                      </a:endParaRPr>
                    </a:p>
                  </a:txBody>
                  <a:tcPr marL="68580" marR="68580" marT="0" marB="0"/>
                </a:tc>
                <a:tc>
                  <a:txBody>
                    <a:bodyPr/>
                    <a:lstStyle/>
                    <a:p>
                      <a:r>
                        <a:rPr lang="ro-RO" sz="1100">
                          <a:effectLst/>
                        </a:rPr>
                        <a:t>350 micrograme/roc,</a:t>
                      </a:r>
                      <a:endParaRPr lang="en-US" sz="1000">
                        <a:effectLst/>
                      </a:endParaRPr>
                    </a:p>
                    <a:p>
                      <a:r>
                        <a:rPr lang="ro-RO" sz="1100">
                          <a:effectLst/>
                        </a:rPr>
                        <a:t>a nu se depăși mai</a:t>
                      </a:r>
                      <a:endParaRPr lang="en-US" sz="1000">
                        <a:effectLst/>
                      </a:endParaRPr>
                    </a:p>
                    <a:p>
                      <a:r>
                        <a:rPr lang="ro-RO" sz="1100">
                          <a:effectLst/>
                        </a:rPr>
                        <a:t>mult de 24 de ori</a:t>
                      </a:r>
                      <a:endParaRPr lang="en-US" sz="1000">
                        <a:effectLst/>
                      </a:endParaRPr>
                    </a:p>
                    <a:p>
                      <a:r>
                        <a:rPr lang="ro-RO" sz="1100">
                          <a:effectLst/>
                        </a:rPr>
                        <a:t>într-un an</a:t>
                      </a:r>
                      <a:endParaRPr lang="en-US" sz="1000">
                        <a:effectLst/>
                      </a:endParaRPr>
                    </a:p>
                    <a:p>
                      <a:r>
                        <a:rPr lang="ro-RO" sz="1100">
                          <a:effectLst/>
                        </a:rPr>
                        <a:t>calendaristic</a:t>
                      </a:r>
                      <a:endParaRPr lang="en-US" sz="1000">
                        <a:effectLst/>
                        <a:latin typeface="Calibri" panose="020F0502020204030204" pitchFamily="34" charset="0"/>
                      </a:endParaRPr>
                    </a:p>
                  </a:txBody>
                  <a:tcPr marL="68580" marR="68580" marT="0" marB="0"/>
                </a:tc>
                <a:tc>
                  <a:txBody>
                    <a:bodyPr/>
                    <a:lstStyle/>
                    <a:p>
                      <a:r>
                        <a:rPr lang="ro-RO" sz="1100">
                          <a:effectLst/>
                        </a:rPr>
                        <a:t>(150 micrograme/roc) 43%</a:t>
                      </a:r>
                      <a:endParaRPr lang="en-US" sz="1000">
                        <a:effectLst/>
                        <a:latin typeface="Calibri" panose="020F0502020204030204" pitchFamily="34" charset="0"/>
                      </a:endParaRPr>
                    </a:p>
                  </a:txBody>
                  <a:tcPr marL="68580" marR="68580" marT="0" marB="0"/>
                </a:tc>
                <a:tc>
                  <a:txBody>
                    <a:bodyPr/>
                    <a:lstStyle/>
                    <a:p>
                      <a:r>
                        <a:rPr lang="ro-RO" sz="1100">
                          <a:effectLst/>
                        </a:rPr>
                        <a:t>*1)</a:t>
                      </a:r>
                      <a:endParaRPr lang="en-US" sz="1000">
                        <a:effectLst/>
                        <a:latin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0">
                <a:tc>
                  <a:txBody>
                    <a:bodyPr/>
                    <a:lstStyle/>
                    <a:p>
                      <a:r>
                        <a:rPr lang="ro-RO" sz="1100">
                          <a:effectLst/>
                        </a:rPr>
                        <a:t>24 de ore</a:t>
                      </a:r>
                      <a:endParaRPr lang="en-US" sz="1000">
                        <a:effectLst/>
                        <a:latin typeface="Calibri" panose="020F0502020204030204" pitchFamily="34" charset="0"/>
                      </a:endParaRPr>
                    </a:p>
                  </a:txBody>
                  <a:tcPr marL="68580" marR="68580" marT="0" marB="0"/>
                </a:tc>
                <a:tc>
                  <a:txBody>
                    <a:bodyPr/>
                    <a:lstStyle/>
                    <a:p>
                      <a:r>
                        <a:rPr lang="ro-RO" sz="1100">
                          <a:effectLst/>
                        </a:rPr>
                        <a:t>125 micrograme/roc, </a:t>
                      </a:r>
                      <a:endParaRPr lang="en-US" sz="1000">
                        <a:effectLst/>
                      </a:endParaRPr>
                    </a:p>
                    <a:p>
                      <a:r>
                        <a:rPr lang="ro-RO" sz="1100">
                          <a:effectLst/>
                        </a:rPr>
                        <a:t>a nu se depăși mai</a:t>
                      </a:r>
                      <a:endParaRPr lang="en-US" sz="1000">
                        <a:effectLst/>
                      </a:endParaRPr>
                    </a:p>
                    <a:p>
                      <a:r>
                        <a:rPr lang="ro-RO" sz="1100">
                          <a:effectLst/>
                        </a:rPr>
                        <a:t>mult de 3 ori</a:t>
                      </a:r>
                      <a:endParaRPr lang="en-US" sz="1000">
                        <a:effectLst/>
                      </a:endParaRPr>
                    </a:p>
                    <a:p>
                      <a:r>
                        <a:rPr lang="ro-RO" sz="1100">
                          <a:effectLst/>
                        </a:rPr>
                        <a:t>într-un an</a:t>
                      </a:r>
                      <a:endParaRPr lang="en-US" sz="1000">
                        <a:effectLst/>
                      </a:endParaRPr>
                    </a:p>
                    <a:p>
                      <a:r>
                        <a:rPr lang="ro-RO" sz="1100">
                          <a:effectLst/>
                        </a:rPr>
                        <a:t>calendaristic</a:t>
                      </a:r>
                      <a:endParaRPr lang="en-US" sz="1000">
                        <a:effectLst/>
                        <a:latin typeface="Calibri" panose="020F0502020204030204" pitchFamily="34" charset="0"/>
                      </a:endParaRPr>
                    </a:p>
                  </a:txBody>
                  <a:tcPr marL="68580" marR="68580" marT="0" marB="0"/>
                </a:tc>
                <a:tc>
                  <a:txBody>
                    <a:bodyPr/>
                    <a:lstStyle/>
                    <a:p>
                      <a:r>
                        <a:rPr lang="ro-RO" sz="1100">
                          <a:effectLst/>
                        </a:rPr>
                        <a:t>Nu</a:t>
                      </a:r>
                      <a:endParaRPr lang="en-US" sz="1000">
                        <a:effectLst/>
                        <a:latin typeface="Calibri" panose="020F0502020204030204" pitchFamily="34" charset="0"/>
                      </a:endParaRPr>
                    </a:p>
                  </a:txBody>
                  <a:tcPr marL="68580" marR="68580" marT="0" marB="0"/>
                </a:tc>
                <a:tc>
                  <a:txBody>
                    <a:bodyPr/>
                    <a:lstStyle/>
                    <a:p>
                      <a:r>
                        <a:rPr lang="ro-RO" sz="1100" dirty="0">
                          <a:effectLst/>
                        </a:rPr>
                        <a:t>*1)</a:t>
                      </a:r>
                      <a:endParaRPr lang="en-US" sz="10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5564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093229889"/>
              </p:ext>
            </p:extLst>
          </p:nvPr>
        </p:nvGraphicFramePr>
        <p:xfrm>
          <a:off x="66613" y="826770"/>
          <a:ext cx="6316345" cy="1508760"/>
        </p:xfrm>
        <a:graphic>
          <a:graphicData uri="http://schemas.openxmlformats.org/drawingml/2006/table">
            <a:tbl>
              <a:tblPr firstRow="1" firstCol="1" bandRow="1">
                <a:tableStyleId>{5C22544A-7EE6-4342-B048-85BDC9FD1C3A}</a:tableStyleId>
              </a:tblPr>
              <a:tblGrid>
                <a:gridCol w="1578610">
                  <a:extLst>
                    <a:ext uri="{9D8B030D-6E8A-4147-A177-3AD203B41FA5}">
                      <a16:colId xmlns:a16="http://schemas.microsoft.com/office/drawing/2014/main" xmlns="" val="20000"/>
                    </a:ext>
                  </a:extLst>
                </a:gridCol>
                <a:gridCol w="1579245">
                  <a:extLst>
                    <a:ext uri="{9D8B030D-6E8A-4147-A177-3AD203B41FA5}">
                      <a16:colId xmlns:a16="http://schemas.microsoft.com/office/drawing/2014/main" xmlns="" val="20001"/>
                    </a:ext>
                  </a:extLst>
                </a:gridCol>
                <a:gridCol w="1579245">
                  <a:extLst>
                    <a:ext uri="{9D8B030D-6E8A-4147-A177-3AD203B41FA5}">
                      <a16:colId xmlns:a16="http://schemas.microsoft.com/office/drawing/2014/main" xmlns="" val="20002"/>
                    </a:ext>
                  </a:extLst>
                </a:gridCol>
                <a:gridCol w="1579245">
                  <a:extLst>
                    <a:ext uri="{9D8B030D-6E8A-4147-A177-3AD203B41FA5}">
                      <a16:colId xmlns:a16="http://schemas.microsoft.com/office/drawing/2014/main" xmlns="" val="20003"/>
                    </a:ext>
                  </a:extLst>
                </a:gridCol>
              </a:tblGrid>
              <a:tr h="0">
                <a:tc gridSpan="4">
                  <a:txBody>
                    <a:bodyPr/>
                    <a:lstStyle/>
                    <a:p>
                      <a:r>
                        <a:rPr lang="ro-RO" sz="1100" dirty="0">
                          <a:effectLst/>
                        </a:rPr>
                        <a:t>Plumb</a:t>
                      </a:r>
                      <a:endParaRPr lang="en-US" sz="10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0">
                <a:tc>
                  <a:txBody>
                    <a:bodyPr/>
                    <a:lstStyle/>
                    <a:p>
                      <a:r>
                        <a:rPr lang="ro-RO" sz="1100" dirty="0">
                          <a:effectLst/>
                        </a:rPr>
                        <a:t>An</a:t>
                      </a:r>
                      <a:endParaRPr lang="en-US" sz="1000" dirty="0">
                        <a:effectLst/>
                      </a:endParaRPr>
                    </a:p>
                    <a:p>
                      <a:r>
                        <a:rPr lang="ro-RO" sz="1100" dirty="0">
                          <a:effectLst/>
                        </a:rPr>
                        <a:t>calendaristic</a:t>
                      </a:r>
                      <a:endParaRPr lang="en-US" sz="1000" dirty="0">
                        <a:effectLst/>
                        <a:latin typeface="Calibri" panose="020F0502020204030204" pitchFamily="34" charset="0"/>
                      </a:endParaRPr>
                    </a:p>
                  </a:txBody>
                  <a:tcPr marL="68580" marR="68580" marT="0" marB="0"/>
                </a:tc>
                <a:tc>
                  <a:txBody>
                    <a:bodyPr/>
                    <a:lstStyle/>
                    <a:p>
                      <a:r>
                        <a:rPr lang="ro-RO" sz="1100">
                          <a:effectLst/>
                        </a:rPr>
                        <a:t>0,5 micrograme/mc</a:t>
                      </a:r>
                      <a:endParaRPr lang="en-US" sz="1000">
                        <a:effectLst/>
                      </a:endParaRPr>
                    </a:p>
                    <a:p>
                      <a:r>
                        <a:rPr lang="ro-RO" sz="1100">
                          <a:effectLst/>
                        </a:rPr>
                        <a:t>*3)</a:t>
                      </a:r>
                      <a:endParaRPr lang="en-US" sz="1000">
                        <a:effectLst/>
                        <a:latin typeface="Calibri" panose="020F0502020204030204" pitchFamily="34" charset="0"/>
                      </a:endParaRPr>
                    </a:p>
                  </a:txBody>
                  <a:tcPr marL="68580" marR="68580" marT="0" marB="0"/>
                </a:tc>
                <a:tc>
                  <a:txBody>
                    <a:bodyPr/>
                    <a:lstStyle/>
                    <a:p>
                      <a:r>
                        <a:rPr lang="ro-RO" sz="1100">
                          <a:effectLst/>
                        </a:rPr>
                        <a:t>100%</a:t>
                      </a:r>
                      <a:endParaRPr lang="en-US" sz="1000">
                        <a:effectLst/>
                        <a:latin typeface="Calibri" panose="020F0502020204030204" pitchFamily="34" charset="0"/>
                      </a:endParaRPr>
                    </a:p>
                  </a:txBody>
                  <a:tcPr marL="68580" marR="68580" marT="0" marB="0"/>
                </a:tc>
                <a:tc>
                  <a:txBody>
                    <a:bodyPr/>
                    <a:lstStyle/>
                    <a:p>
                      <a:r>
                        <a:rPr lang="ro-RO" sz="1100">
                          <a:effectLst/>
                        </a:rPr>
                        <a:t>*3)</a:t>
                      </a:r>
                      <a:endParaRPr lang="en-US" sz="1000">
                        <a:effectLst/>
                        <a:latin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0">
                <a:tc gridSpan="4">
                  <a:txBody>
                    <a:bodyPr/>
                    <a:lstStyle/>
                    <a:p>
                      <a:r>
                        <a:rPr lang="ro-RO" sz="1100">
                          <a:effectLst/>
                        </a:rPr>
                        <a:t>PM_10</a:t>
                      </a:r>
                      <a:endParaRPr lang="en-US" sz="100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0">
                <a:tc>
                  <a:txBody>
                    <a:bodyPr/>
                    <a:lstStyle/>
                    <a:p>
                      <a:r>
                        <a:rPr lang="ro-RO" sz="1100">
                          <a:effectLst/>
                        </a:rPr>
                        <a:t>o zi</a:t>
                      </a:r>
                      <a:endParaRPr lang="en-US" sz="1000">
                        <a:effectLst/>
                        <a:latin typeface="Calibri" panose="020F0502020204030204" pitchFamily="34" charset="0"/>
                      </a:endParaRPr>
                    </a:p>
                  </a:txBody>
                  <a:tcPr marL="68580" marR="68580" marT="0" marB="0"/>
                </a:tc>
                <a:tc>
                  <a:txBody>
                    <a:bodyPr/>
                    <a:lstStyle/>
                    <a:p>
                      <a:r>
                        <a:rPr lang="ro-RO" sz="1100">
                          <a:effectLst/>
                        </a:rPr>
                        <a:t>50 micrograme/mc, a</a:t>
                      </a:r>
                      <a:endParaRPr lang="en-US" sz="1000">
                        <a:effectLst/>
                      </a:endParaRPr>
                    </a:p>
                    <a:p>
                      <a:r>
                        <a:rPr lang="ro-RO" sz="1100">
                          <a:effectLst/>
                        </a:rPr>
                        <a:t>nu se depăși mai </a:t>
                      </a:r>
                      <a:endParaRPr lang="en-US" sz="1000">
                        <a:effectLst/>
                      </a:endParaRPr>
                    </a:p>
                    <a:p>
                      <a:r>
                        <a:rPr lang="ro-RO" sz="1100">
                          <a:effectLst/>
                        </a:rPr>
                        <a:t>mult de 35 de ori  într-un an calendaristic</a:t>
                      </a:r>
                      <a:endParaRPr lang="en-US" sz="1000">
                        <a:effectLst/>
                        <a:latin typeface="Calibri" panose="020F0502020204030204" pitchFamily="34" charset="0"/>
                      </a:endParaRPr>
                    </a:p>
                  </a:txBody>
                  <a:tcPr marL="68580" marR="68580" marT="0" marB="0"/>
                </a:tc>
                <a:tc>
                  <a:txBody>
                    <a:bodyPr/>
                    <a:lstStyle/>
                    <a:p>
                      <a:r>
                        <a:rPr lang="ro-RO" sz="1100">
                          <a:effectLst/>
                        </a:rPr>
                        <a:t>50%</a:t>
                      </a:r>
                      <a:endParaRPr lang="en-US" sz="1000">
                        <a:effectLst/>
                        <a:latin typeface="Calibri" panose="020F0502020204030204" pitchFamily="34" charset="0"/>
                      </a:endParaRPr>
                    </a:p>
                  </a:txBody>
                  <a:tcPr marL="68580" marR="68580" marT="0" marB="0"/>
                </a:tc>
                <a:tc>
                  <a:txBody>
                    <a:bodyPr/>
                    <a:lstStyle/>
                    <a:p>
                      <a:r>
                        <a:rPr lang="ro-RO" sz="1100">
                          <a:effectLst/>
                        </a:rPr>
                        <a:t>*1)</a:t>
                      </a:r>
                      <a:endParaRPr lang="en-US" sz="1000">
                        <a:effectLst/>
                        <a:latin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0">
                <a:tc>
                  <a:txBody>
                    <a:bodyPr/>
                    <a:lstStyle/>
                    <a:p>
                      <a:r>
                        <a:rPr lang="ro-RO" sz="1100" dirty="0">
                          <a:effectLst/>
                        </a:rPr>
                        <a:t>An calendaristic</a:t>
                      </a:r>
                      <a:endParaRPr lang="en-US" sz="1000" dirty="0">
                        <a:effectLst/>
                        <a:latin typeface="Calibri" panose="020F0502020204030204" pitchFamily="34" charset="0"/>
                      </a:endParaRPr>
                    </a:p>
                  </a:txBody>
                  <a:tcPr marL="68580" marR="68580" marT="0" marB="0"/>
                </a:tc>
                <a:tc>
                  <a:txBody>
                    <a:bodyPr/>
                    <a:lstStyle/>
                    <a:p>
                      <a:r>
                        <a:rPr lang="ro-RO" sz="1100">
                          <a:effectLst/>
                        </a:rPr>
                        <a:t>40 micrograme/mc</a:t>
                      </a:r>
                      <a:endParaRPr lang="en-US" sz="1000">
                        <a:effectLst/>
                        <a:latin typeface="Calibri" panose="020F0502020204030204" pitchFamily="34" charset="0"/>
                      </a:endParaRPr>
                    </a:p>
                  </a:txBody>
                  <a:tcPr marL="68580" marR="68580" marT="0" marB="0"/>
                </a:tc>
                <a:tc>
                  <a:txBody>
                    <a:bodyPr/>
                    <a:lstStyle/>
                    <a:p>
                      <a:r>
                        <a:rPr lang="ro-RO" sz="1100">
                          <a:effectLst/>
                        </a:rPr>
                        <a:t>20%</a:t>
                      </a:r>
                      <a:endParaRPr lang="en-US" sz="1000">
                        <a:effectLst/>
                        <a:latin typeface="Calibri" panose="020F0502020204030204" pitchFamily="34" charset="0"/>
                      </a:endParaRPr>
                    </a:p>
                  </a:txBody>
                  <a:tcPr marL="68580" marR="68580" marT="0" marB="0"/>
                </a:tc>
                <a:tc>
                  <a:txBody>
                    <a:bodyPr/>
                    <a:lstStyle/>
                    <a:p>
                      <a:r>
                        <a:rPr lang="ro-RO" sz="1100" dirty="0">
                          <a:effectLst/>
                        </a:rPr>
                        <a:t>*1)</a:t>
                      </a:r>
                      <a:endParaRPr lang="en-US" sz="10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4" name="Footer Placeholder 3"/>
          <p:cNvSpPr>
            <a:spLocks noGrp="1"/>
          </p:cNvSpPr>
          <p:nvPr>
            <p:ph type="ftr" sz="quarter" idx="11"/>
          </p:nvPr>
        </p:nvSpPr>
        <p:spPr>
          <a:xfrm>
            <a:off x="300039" y="5965194"/>
            <a:ext cx="8543924" cy="756284"/>
          </a:xfrm>
        </p:spPr>
        <p:txBody>
          <a:bodyPr/>
          <a:lstStyle/>
          <a:p>
            <a:endParaRPr lang="en-US" dirty="0"/>
          </a:p>
        </p:txBody>
      </p:sp>
      <p:sp>
        <p:nvSpPr>
          <p:cNvPr id="12" name="Rectangle 11"/>
          <p:cNvSpPr/>
          <p:nvPr/>
        </p:nvSpPr>
        <p:spPr>
          <a:xfrm>
            <a:off x="-45720" y="2454804"/>
            <a:ext cx="8503920" cy="1754326"/>
          </a:xfrm>
          <a:prstGeom prst="rect">
            <a:avLst/>
          </a:prstGeom>
        </p:spPr>
        <p:txBody>
          <a:bodyPr wrap="square">
            <a:spAutoFit/>
          </a:bodyPr>
          <a:lstStyle/>
          <a:p>
            <a:r>
              <a:rPr lang="ro-RO" sz="1200" i="1" dirty="0">
                <a:latin typeface="Arial" panose="020B0604020202020204" pitchFamily="34" charset="0"/>
                <a:ea typeface="Calibri" panose="020F0502020204030204" pitchFamily="34" charset="0"/>
              </a:rPr>
              <a:t>* 1) In vigoare de la 1 ianuarie 2007.</a:t>
            </a:r>
            <a:endParaRPr lang="en-US" sz="1200" dirty="0">
              <a:latin typeface="Times New Roman" panose="02020603050405020304" pitchFamily="18" charset="0"/>
              <a:ea typeface="Times New Roman" panose="02020603050405020304" pitchFamily="18" charset="0"/>
            </a:endParaRPr>
          </a:p>
          <a:p>
            <a:r>
              <a:rPr lang="ro-RO" sz="1200" i="1" dirty="0">
                <a:latin typeface="Arial" panose="020B0604020202020204" pitchFamily="34" charset="0"/>
                <a:ea typeface="Calibri" panose="020F0502020204030204" pitchFamily="34" charset="0"/>
              </a:rPr>
              <a:t>*2) Valoarea </a:t>
            </a:r>
            <a:r>
              <a:rPr lang="ro-RO" sz="1200" i="1" dirty="0">
                <a:latin typeface="Arial" panose="020B0604020202020204" pitchFamily="34" charset="0"/>
                <a:ea typeface="HiddenHorzOCR"/>
              </a:rPr>
              <a:t>maximă zilnică </a:t>
            </a:r>
            <a:r>
              <a:rPr lang="ro-RO" sz="1200" i="1" dirty="0">
                <a:latin typeface="Arial" panose="020B0604020202020204" pitchFamily="34" charset="0"/>
                <a:ea typeface="Calibri" panose="020F0502020204030204" pitchFamily="34" charset="0"/>
              </a:rPr>
              <a:t>a mediilor pe 8 ore se alege </a:t>
            </a:r>
            <a:r>
              <a:rPr lang="ro-RO" sz="1200" i="1" dirty="0">
                <a:latin typeface="Arial" panose="020B0604020202020204" pitchFamily="34" charset="0"/>
                <a:ea typeface="HiddenHorzOCR"/>
              </a:rPr>
              <a:t>după </a:t>
            </a:r>
            <a:r>
              <a:rPr lang="ro-RO" sz="1200" i="1" dirty="0">
                <a:latin typeface="Arial" panose="020B0604020202020204" pitchFamily="34" charset="0"/>
                <a:ea typeface="Calibri" panose="020F0502020204030204" pitchFamily="34" charset="0"/>
              </a:rPr>
              <a:t>examinarea mediilor glisante pe 8 ore, calculate pe baza datelor orare </a:t>
            </a:r>
            <a:r>
              <a:rPr lang="ro-RO" sz="1200" i="1" dirty="0">
                <a:latin typeface="Arial" panose="020B0604020202020204" pitchFamily="34" charset="0"/>
                <a:ea typeface="HiddenHorzOCR"/>
              </a:rPr>
              <a:t>și </a:t>
            </a:r>
            <a:r>
              <a:rPr lang="ro-RO" sz="1200" i="1" dirty="0">
                <a:latin typeface="Arial" panose="020B0604020202020204" pitchFamily="34" charset="0"/>
                <a:ea typeface="Calibri" panose="020F0502020204030204" pitchFamily="34" charset="0"/>
              </a:rPr>
              <a:t>actualizate din </a:t>
            </a:r>
            <a:r>
              <a:rPr lang="ro-RO" sz="1200" i="1" dirty="0">
                <a:latin typeface="Arial" panose="020B0604020202020204" pitchFamily="34" charset="0"/>
                <a:ea typeface="HiddenHorzOCR"/>
              </a:rPr>
              <a:t>oră </a:t>
            </a:r>
            <a:r>
              <a:rPr lang="ro-RO" sz="1200" i="1" dirty="0">
                <a:latin typeface="Arial" panose="020B0604020202020204" pitchFamily="34" charset="0"/>
                <a:ea typeface="Calibri" panose="020F0502020204030204" pitchFamily="34" charset="0"/>
              </a:rPr>
              <a:t>în </a:t>
            </a:r>
            <a:r>
              <a:rPr lang="ro-RO" sz="1200" i="1" dirty="0">
                <a:latin typeface="Arial" panose="020B0604020202020204" pitchFamily="34" charset="0"/>
                <a:ea typeface="HiddenHorzOCR"/>
              </a:rPr>
              <a:t>oră. </a:t>
            </a:r>
            <a:r>
              <a:rPr lang="ro-RO" sz="1200" i="1" dirty="0">
                <a:latin typeface="Arial" panose="020B0604020202020204" pitchFamily="34" charset="0"/>
                <a:ea typeface="Calibri" panose="020F0502020204030204" pitchFamily="34" charset="0"/>
              </a:rPr>
              <a:t>Fiecare medie pe 8 ore </a:t>
            </a:r>
            <a:r>
              <a:rPr lang="ro-RO" sz="1200" i="1" dirty="0">
                <a:latin typeface="Arial" panose="020B0604020202020204" pitchFamily="34" charset="0"/>
                <a:ea typeface="HiddenHorzOCR"/>
              </a:rPr>
              <a:t>calculată </a:t>
            </a:r>
            <a:r>
              <a:rPr lang="ro-RO" sz="1200" i="1" dirty="0">
                <a:latin typeface="Arial" panose="020B0604020202020204" pitchFamily="34" charset="0"/>
                <a:ea typeface="Calibri" panose="020F0502020204030204" pitchFamily="34" charset="0"/>
              </a:rPr>
              <a:t>astfel este </a:t>
            </a:r>
            <a:r>
              <a:rPr lang="ro-RO" sz="1200" i="1" dirty="0">
                <a:latin typeface="Arial" panose="020B0604020202020204" pitchFamily="34" charset="0"/>
                <a:ea typeface="HiddenHorzOCR"/>
              </a:rPr>
              <a:t>atribuită </a:t>
            </a:r>
            <a:r>
              <a:rPr lang="ro-RO" sz="1200" i="1" dirty="0">
                <a:latin typeface="Arial" panose="020B0604020202020204" pitchFamily="34" charset="0"/>
                <a:ea typeface="Calibri" panose="020F0502020204030204" pitchFamily="34" charset="0"/>
              </a:rPr>
              <a:t>zilei în care perioada de mediere se </a:t>
            </a:r>
            <a:r>
              <a:rPr lang="ro-RO" sz="1200" i="1" dirty="0">
                <a:latin typeface="Arial" panose="020B0604020202020204" pitchFamily="34" charset="0"/>
                <a:ea typeface="HiddenHorzOCR"/>
              </a:rPr>
              <a:t>termină; </a:t>
            </a:r>
            <a:r>
              <a:rPr lang="ro-RO" sz="1200" i="1" dirty="0">
                <a:latin typeface="Arial" panose="020B0604020202020204" pitchFamily="34" charset="0"/>
                <a:ea typeface="Calibri" panose="020F0502020204030204" pitchFamily="34" charset="0"/>
              </a:rPr>
              <a:t>altfel spus, prima </a:t>
            </a:r>
            <a:r>
              <a:rPr lang="ro-RO" sz="1200" i="1" dirty="0">
                <a:latin typeface="Arial" panose="020B0604020202020204" pitchFamily="34" charset="0"/>
                <a:ea typeface="HiddenHorzOCR"/>
              </a:rPr>
              <a:t>perioadă </a:t>
            </a:r>
            <a:r>
              <a:rPr lang="ro-RO" sz="1200" i="1" dirty="0">
                <a:latin typeface="Arial" panose="020B0604020202020204" pitchFamily="34" charset="0"/>
                <a:ea typeface="Calibri" panose="020F0502020204030204" pitchFamily="34" charset="0"/>
              </a:rPr>
              <a:t>de calcul pentru oricare zi va fi perioada </a:t>
            </a:r>
            <a:r>
              <a:rPr lang="ro-RO" sz="1200" i="1" dirty="0">
                <a:latin typeface="Arial" panose="020B0604020202020204" pitchFamily="34" charset="0"/>
                <a:ea typeface="HiddenHorzOCR"/>
              </a:rPr>
              <a:t>cuprinsă </a:t>
            </a:r>
            <a:r>
              <a:rPr lang="ro-RO" sz="1200" i="1" dirty="0">
                <a:latin typeface="Arial" panose="020B0604020202020204" pitchFamily="34" charset="0"/>
                <a:ea typeface="Calibri" panose="020F0502020204030204" pitchFamily="34" charset="0"/>
              </a:rPr>
              <a:t>între ora 17 ,00 din ziua </a:t>
            </a:r>
            <a:r>
              <a:rPr lang="ro-RO" sz="1200" i="1" dirty="0">
                <a:latin typeface="Arial" panose="020B0604020202020204" pitchFamily="34" charset="0"/>
                <a:ea typeface="HiddenHorzOCR"/>
              </a:rPr>
              <a:t>precedentă și </a:t>
            </a:r>
            <a:r>
              <a:rPr lang="ro-RO" sz="1200" i="1" dirty="0">
                <a:latin typeface="Arial" panose="020B0604020202020204" pitchFamily="34" charset="0"/>
                <a:ea typeface="Calibri" panose="020F0502020204030204" pitchFamily="34" charset="0"/>
              </a:rPr>
              <a:t>ora 1,00 din ziua </a:t>
            </a:r>
            <a:r>
              <a:rPr lang="ro-RO" sz="1200" i="1" dirty="0">
                <a:latin typeface="Arial" panose="020B0604020202020204" pitchFamily="34" charset="0"/>
                <a:ea typeface="HiddenHorzOCR"/>
              </a:rPr>
              <a:t>respectivă; </a:t>
            </a:r>
            <a:r>
              <a:rPr lang="ro-RO" sz="1200" i="1" dirty="0">
                <a:latin typeface="Arial" panose="020B0604020202020204" pitchFamily="34" charset="0"/>
                <a:ea typeface="Calibri" panose="020F0502020204030204" pitchFamily="34" charset="0"/>
              </a:rPr>
              <a:t>ultima </a:t>
            </a:r>
            <a:r>
              <a:rPr lang="ro-RO" sz="1200" i="1" dirty="0">
                <a:latin typeface="Arial" panose="020B0604020202020204" pitchFamily="34" charset="0"/>
                <a:ea typeface="HiddenHorzOCR"/>
              </a:rPr>
              <a:t>perioadă </a:t>
            </a:r>
            <a:r>
              <a:rPr lang="ro-RO" sz="1200" i="1" dirty="0">
                <a:latin typeface="Arial" panose="020B0604020202020204" pitchFamily="34" charset="0"/>
                <a:ea typeface="Calibri" panose="020F0502020204030204" pitchFamily="34" charset="0"/>
              </a:rPr>
              <a:t>de calcul pentru oricare zi va fi perioada </a:t>
            </a:r>
            <a:r>
              <a:rPr lang="ro-RO" sz="1200" i="1" dirty="0">
                <a:latin typeface="Arial" panose="020B0604020202020204" pitchFamily="34" charset="0"/>
                <a:ea typeface="HiddenHorzOCR"/>
              </a:rPr>
              <a:t>cuprinsă </a:t>
            </a:r>
            <a:r>
              <a:rPr lang="ro-RO" sz="1200" i="1" dirty="0">
                <a:latin typeface="Arial" panose="020B0604020202020204" pitchFamily="34" charset="0"/>
                <a:ea typeface="Calibri" panose="020F0502020204030204" pitchFamily="34" charset="0"/>
              </a:rPr>
              <a:t>între orele 16,00 </a:t>
            </a:r>
            <a:r>
              <a:rPr lang="ro-RO" sz="1200" i="1" dirty="0">
                <a:latin typeface="Arial" panose="020B0604020202020204" pitchFamily="34" charset="0"/>
                <a:ea typeface="HiddenHorzOCR"/>
              </a:rPr>
              <a:t>și </a:t>
            </a:r>
            <a:r>
              <a:rPr lang="ro-RO" sz="1200" i="1" dirty="0">
                <a:latin typeface="Arial" panose="020B0604020202020204" pitchFamily="34" charset="0"/>
                <a:ea typeface="Calibri" panose="020F0502020204030204" pitchFamily="34" charset="0"/>
              </a:rPr>
              <a:t>24,00 din ziua </a:t>
            </a:r>
            <a:r>
              <a:rPr lang="ro-RO" sz="1200" i="1" dirty="0">
                <a:latin typeface="Arial" panose="020B0604020202020204" pitchFamily="34" charset="0"/>
                <a:ea typeface="HiddenHorzOCR"/>
              </a:rPr>
              <a:t>respectivă.</a:t>
            </a:r>
            <a:endParaRPr lang="en-US" sz="1200" dirty="0">
              <a:latin typeface="Times New Roman" panose="02020603050405020304" pitchFamily="18" charset="0"/>
              <a:ea typeface="Times New Roman" panose="02020603050405020304" pitchFamily="18" charset="0"/>
            </a:endParaRPr>
          </a:p>
          <a:p>
            <a:r>
              <a:rPr lang="ro-RO" sz="1200" i="1" dirty="0">
                <a:latin typeface="Arial" panose="020B0604020202020204" pitchFamily="34" charset="0"/>
                <a:ea typeface="Calibri" panose="020F0502020204030204" pitchFamily="34" charset="0"/>
              </a:rPr>
              <a:t>*3) În vigoare de la 1 ianuarie 2007. </a:t>
            </a:r>
            <a:r>
              <a:rPr lang="ro-RO" sz="1200" i="1" dirty="0">
                <a:latin typeface="Arial" panose="020B0604020202020204" pitchFamily="34" charset="0"/>
                <a:ea typeface="HiddenHorzOCR"/>
              </a:rPr>
              <a:t>Valoarea-limită </a:t>
            </a:r>
            <a:r>
              <a:rPr lang="ro-RO" sz="1200" i="1" dirty="0">
                <a:latin typeface="Arial" panose="020B0604020202020204" pitchFamily="34" charset="0"/>
                <a:ea typeface="Calibri" panose="020F0502020204030204" pitchFamily="34" charset="0"/>
              </a:rPr>
              <a:t>trebuie </a:t>
            </a:r>
            <a:r>
              <a:rPr lang="ro-RO" sz="1200" i="1" dirty="0">
                <a:latin typeface="Arial" panose="020B0604020202020204" pitchFamily="34" charset="0"/>
                <a:ea typeface="HiddenHorzOCR"/>
              </a:rPr>
              <a:t>respectată </a:t>
            </a:r>
            <a:r>
              <a:rPr lang="ro-RO" sz="1200" i="1" dirty="0">
                <a:latin typeface="Arial" panose="020B0604020202020204" pitchFamily="34" charset="0"/>
                <a:ea typeface="Calibri" panose="020F0502020204030204" pitchFamily="34" charset="0"/>
              </a:rPr>
              <a:t>doar la 1 ianuarie 2010 în </a:t>
            </a:r>
            <a:r>
              <a:rPr lang="ro-RO" sz="1200" i="1" dirty="0">
                <a:latin typeface="Arial" panose="020B0604020202020204" pitchFamily="34" charset="0"/>
                <a:ea typeface="HiddenHorzOCR"/>
              </a:rPr>
              <a:t>vecinătatea imediată </a:t>
            </a:r>
            <a:r>
              <a:rPr lang="ro-RO" sz="1200" i="1" dirty="0">
                <a:latin typeface="Arial" panose="020B0604020202020204" pitchFamily="34" charset="0"/>
                <a:ea typeface="Calibri" panose="020F0502020204030204" pitchFamily="34" charset="0"/>
              </a:rPr>
              <a:t>a surselor industriale situate în siturile contaminate de decenii de </a:t>
            </a:r>
            <a:r>
              <a:rPr lang="ro-RO" sz="1200" i="1" dirty="0">
                <a:latin typeface="Arial" panose="020B0604020202020204" pitchFamily="34" charset="0"/>
                <a:ea typeface="HiddenHorzOCR"/>
              </a:rPr>
              <a:t>activități </a:t>
            </a:r>
            <a:r>
              <a:rPr lang="ro-RO" sz="1200" i="1" dirty="0">
                <a:latin typeface="Arial" panose="020B0604020202020204" pitchFamily="34" charset="0"/>
                <a:ea typeface="Calibri" panose="020F0502020204030204" pitchFamily="34" charset="0"/>
              </a:rPr>
              <a:t>industriale. În astfel de cazuri, </a:t>
            </a:r>
            <a:r>
              <a:rPr lang="ro-RO" sz="1200" i="1" dirty="0">
                <a:latin typeface="Arial" panose="020B0604020202020204" pitchFamily="34" charset="0"/>
                <a:ea typeface="HiddenHorzOCR"/>
              </a:rPr>
              <a:t>valoarea-limită până </a:t>
            </a:r>
            <a:r>
              <a:rPr lang="ro-RO" sz="1200" i="1" dirty="0">
                <a:latin typeface="Arial" panose="020B0604020202020204" pitchFamily="34" charset="0"/>
                <a:ea typeface="Calibri" panose="020F0502020204030204" pitchFamily="34" charset="0"/>
              </a:rPr>
              <a:t>la 1 ianuarie 2010 va fi de 1,0 micrograme/mc, care se </a:t>
            </a:r>
            <a:r>
              <a:rPr lang="ro-RO" sz="1200" i="1" dirty="0">
                <a:latin typeface="Arial" panose="020B0604020202020204" pitchFamily="34" charset="0"/>
                <a:ea typeface="HiddenHorzOCR"/>
              </a:rPr>
              <a:t>aplică </a:t>
            </a:r>
            <a:r>
              <a:rPr lang="ro-RO" sz="1200" i="1" dirty="0">
                <a:latin typeface="Arial" panose="020B0604020202020204" pitchFamily="34" charset="0"/>
                <a:ea typeface="Calibri" panose="020F0502020204030204" pitchFamily="34" charset="0"/>
              </a:rPr>
              <a:t>pe o arie </a:t>
            </a:r>
            <a:r>
              <a:rPr lang="ro-RO" sz="1200" i="1" dirty="0">
                <a:latin typeface="Arial" panose="020B0604020202020204" pitchFamily="34" charset="0"/>
                <a:ea typeface="HiddenHorzOCR"/>
              </a:rPr>
              <a:t>extinsă </a:t>
            </a:r>
            <a:r>
              <a:rPr lang="ro-RO" sz="1200" i="1" dirty="0">
                <a:latin typeface="Arial" panose="020B0604020202020204" pitchFamily="34" charset="0"/>
                <a:ea typeface="Calibri" panose="020F0502020204030204" pitchFamily="34" charset="0"/>
              </a:rPr>
              <a:t>la cel mult 1000 m </a:t>
            </a:r>
            <a:r>
              <a:rPr lang="ro-RO" sz="1200" i="1" dirty="0">
                <a:latin typeface="Arial" panose="020B0604020202020204" pitchFamily="34" charset="0"/>
                <a:ea typeface="HiddenHorzOCR"/>
              </a:rPr>
              <a:t>față </a:t>
            </a:r>
            <a:r>
              <a:rPr lang="ro-RO" sz="1200" i="1" dirty="0">
                <a:latin typeface="Arial" panose="020B0604020202020204" pitchFamily="34" charset="0"/>
                <a:ea typeface="Calibri" panose="020F0502020204030204" pitchFamily="34" charset="0"/>
              </a:rPr>
              <a:t>de surse.</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847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r>
              <a:rPr lang="ro-RO" sz="1200" dirty="0"/>
              <a:t>ART. 27</a:t>
            </a:r>
            <a:endParaRPr lang="en-US" sz="1200" dirty="0"/>
          </a:p>
          <a:p>
            <a:pPr marL="0" indent="0">
              <a:buNone/>
            </a:pPr>
            <a:r>
              <a:rPr lang="ro-RO" sz="1200" dirty="0"/>
              <a:t>(1) În toate zonele și aglomerările, în </a:t>
            </a:r>
            <a:r>
              <a:rPr lang="ro-RO" sz="1200" b="1" dirty="0"/>
              <a:t>ariile clasificate în regim de evaluare A</a:t>
            </a:r>
            <a:r>
              <a:rPr lang="ro-RO" sz="1200" dirty="0"/>
              <a:t> pentru dioxid de sulf, dioxid de azot și oxizi de azot, particule în suspensie, plumb, benzen și monoxid de carbon, </a:t>
            </a:r>
            <a:r>
              <a:rPr lang="ro-RO" sz="1200" b="1" dirty="0">
                <a:solidFill>
                  <a:srgbClr val="FF0000"/>
                </a:solidFill>
              </a:rPr>
              <a:t>evaluarea calității aerului înconjurător se realizează prin măsurări în puncte fixe</a:t>
            </a:r>
            <a:r>
              <a:rPr lang="ro-RO" sz="1200" dirty="0"/>
              <a:t>. Aceste măsurări în puncte fixe pot fi suplimentate cu tehnici de modelare și/sau măsurări indicative pentru a fumiza informații adecvate în legătură cu distribuția spațială a calității aerului înconjurător.</a:t>
            </a:r>
            <a:endParaRPr lang="en-US" sz="1200" dirty="0"/>
          </a:p>
          <a:p>
            <a:pPr marL="0" indent="0">
              <a:buNone/>
            </a:pPr>
            <a:r>
              <a:rPr lang="ro-RO" sz="1200" dirty="0"/>
              <a:t>(2) În toate zonele și aglomerările, în </a:t>
            </a:r>
            <a:r>
              <a:rPr lang="ro-RO" sz="1200" b="1" dirty="0"/>
              <a:t>ariile clasificate în regim de evaluare B</a:t>
            </a:r>
            <a:r>
              <a:rPr lang="ro-RO" sz="1200" dirty="0"/>
              <a:t> pentru dioxid de sulf, dioxid de azot și oxizi de azot, particule în suspensie, plumb, benzen și monoxid de carbon, </a:t>
            </a:r>
            <a:r>
              <a:rPr lang="ro-RO" sz="1200" b="1" dirty="0">
                <a:solidFill>
                  <a:srgbClr val="FF0000"/>
                </a:solidFill>
              </a:rPr>
              <a:t>evaluarea calității aerului înconjurător se poate realiza prin utilizarea unei combinații de măsurări în puncte fixe și tehnici de modelare și/sau măsurări indicative</a:t>
            </a:r>
            <a:r>
              <a:rPr lang="ro-RO" sz="1200" b="1" dirty="0"/>
              <a:t>.</a:t>
            </a:r>
            <a:endParaRPr lang="en-US" sz="1200" dirty="0"/>
          </a:p>
          <a:p>
            <a:pPr marL="0" indent="0">
              <a:buNone/>
            </a:pPr>
            <a:r>
              <a:rPr lang="ro-RO" sz="1200" dirty="0"/>
              <a:t>(3) În toate zonele și aglomerările, </a:t>
            </a:r>
            <a:r>
              <a:rPr lang="ro-RO" sz="1200" b="1" dirty="0"/>
              <a:t>în ariile clasificate în regim de evaluare C</a:t>
            </a:r>
            <a:r>
              <a:rPr lang="ro-RO" sz="1200" dirty="0"/>
              <a:t> pentru dioxid de sulf, dioxid de azot și oxizi de azot, particule în suspensie, plumb, benzen și monoxid de carbon, </a:t>
            </a:r>
            <a:r>
              <a:rPr lang="ro-RO" sz="1200" b="1" dirty="0">
                <a:solidFill>
                  <a:srgbClr val="FF0000"/>
                </a:solidFill>
              </a:rPr>
              <a:t>tehnicile de modelare sau tehnicile de estimare obiective ori ambele sunt suficiente pentru evaluarea calității aerului înconjurător</a:t>
            </a:r>
            <a:r>
              <a:rPr lang="ro-RO" sz="1200" dirty="0"/>
              <a:t>.</a:t>
            </a:r>
          </a:p>
          <a:p>
            <a:pPr marL="0" indent="0">
              <a:buNone/>
            </a:pPr>
            <a:endParaRPr lang="ro-RO" sz="1200" dirty="0"/>
          </a:p>
          <a:p>
            <a:pPr marL="0" indent="0">
              <a:buNone/>
            </a:pPr>
            <a:r>
              <a:rPr lang="ro-RO" sz="1200" dirty="0"/>
              <a:t>În județul Maramureș s-au derulat activități de monitorizare a calității aerului sistematic cu precădere în zona municipiului Baia Mare. </a:t>
            </a:r>
            <a:endParaRPr lang="en-US" sz="1200" dirty="0"/>
          </a:p>
          <a:p>
            <a:pPr marL="0" indent="0">
              <a:buNone/>
            </a:pPr>
            <a:r>
              <a:rPr lang="ro-RO" sz="1200" dirty="0"/>
              <a:t> La 1 ianuarie 2008 au fost puse în funcțiune 5 stații automate de monitorizare a calității aerului, care fac parte din Rețeaua Națională de Monitorizare a Calității Aerului din România</a:t>
            </a:r>
            <a:endParaRPr lang="en-US" sz="1200" dirty="0"/>
          </a:p>
          <a:p>
            <a:pPr marL="0" indent="0">
              <a:buNone/>
            </a:pPr>
            <a:r>
              <a:rPr lang="ro-RO" sz="1200" dirty="0"/>
              <a:t>Concentrarea</a:t>
            </a:r>
            <a:r>
              <a:rPr lang="ro-RO" sz="1200" b="1" dirty="0"/>
              <a:t> </a:t>
            </a:r>
            <a:r>
              <a:rPr lang="ro-RO" sz="1200" dirty="0"/>
              <a:t>monitorizării asupra zonei municipiului Baia Mare s-a datorat prezenței unor agenți economici care prin specificul activității lor reprezentau surse semnificative de poluare a aerului și anume combinatul </a:t>
            </a:r>
            <a:r>
              <a:rPr lang="ro-RO" sz="1200" dirty="0" err="1"/>
              <a:t>chimico</a:t>
            </a:r>
            <a:r>
              <a:rPr lang="ro-RO" sz="1200" dirty="0"/>
              <a:t>-metalurgic Phoenix și </a:t>
            </a:r>
            <a:r>
              <a:rPr lang="ro-RO" sz="1200" dirty="0" err="1"/>
              <a:t>Romplumb</a:t>
            </a:r>
            <a:r>
              <a:rPr lang="ro-RO" sz="1200" dirty="0"/>
              <a:t>. </a:t>
            </a:r>
            <a:endParaRPr lang="en-US" sz="1200" dirty="0"/>
          </a:p>
          <a:p>
            <a:pPr marL="0" indent="0">
              <a:buNone/>
            </a:pPr>
            <a:r>
              <a:rPr lang="ro-RO" sz="1200" dirty="0"/>
              <a:t>Pe de altă parte datele de monitorizare a calității aerului referitoare la restul teritoriului județului nu sunt colectate sistematic. </a:t>
            </a:r>
            <a:endParaRPr lang="en-US" sz="1200" dirty="0"/>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78457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a:bodyPr>
          <a:lstStyle/>
          <a:p>
            <a:pPr marL="0" indent="0">
              <a:buNone/>
            </a:pPr>
            <a:r>
              <a:rPr lang="ro-RO" sz="1200" dirty="0"/>
              <a:t>Aglomerarea Baia Mare conform Ordinul Ministrului Apelor și Protecției Mediului nr. 745/2002 privind stabilirea aglomerărilor și clasificarea aglomerărilor și zonelor pentru evaluarea calității aerului în România, cuprinde următoarele localități: - Municipiul Baia Mare - Orașul Baia Sprie - Orașul Tăuții Măgherăuși - Comuna Dumbrăvița - Comuna Groși - Comuna Recea - Comuna Săcălășeni.</a:t>
            </a:r>
            <a:endParaRPr lang="en-US" sz="1200" dirty="0"/>
          </a:p>
          <a:p>
            <a:pPr marL="0" indent="0">
              <a:buNone/>
            </a:pPr>
            <a:r>
              <a:rPr lang="ro-RO" sz="1200" dirty="0"/>
              <a:t> În vederea evaluării aerului în aglomerarea Baia Mare s-au amplasat 5 stații de măsurare.</a:t>
            </a:r>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endParaRPr lang="ro-RO" sz="1200" dirty="0"/>
          </a:p>
          <a:p>
            <a:pPr marL="0" indent="0">
              <a:buNone/>
            </a:pPr>
            <a:r>
              <a:rPr lang="ro-RO" sz="1200" dirty="0"/>
              <a:t>Nealocarea suficientă de fonduri necesare în vederea asigurării funcționării acestora a dus la funcționarea pentru anul 2014 fără întreruperi majore doar a stației MM3.</a:t>
            </a:r>
            <a:endParaRPr lang="en-US" sz="1200" dirty="0"/>
          </a:p>
          <a:p>
            <a:pPr marL="0" indent="0">
              <a:buNone/>
            </a:pPr>
            <a:endParaRPr lang="en-US" sz="1200" dirty="0"/>
          </a:p>
          <a:p>
            <a:pPr marL="0" indent="0">
              <a:buNone/>
            </a:pPr>
            <a:endParaRPr lang="ro-RO" sz="1200" dirty="0"/>
          </a:p>
          <a:p>
            <a:pPr marL="0" indent="0">
              <a:buNone/>
            </a:pPr>
            <a:r>
              <a:rPr lang="ro-RO" sz="1200" dirty="0"/>
              <a:t> </a:t>
            </a:r>
            <a:endParaRPr lang="en-US"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pic>
        <p:nvPicPr>
          <p:cNvPr id="8" name="Picture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254" y="1737551"/>
            <a:ext cx="3342005" cy="2444115"/>
          </a:xfrm>
          <a:prstGeom prst="rect">
            <a:avLst/>
          </a:prstGeom>
          <a:noFill/>
          <a:ln>
            <a:noFill/>
          </a:ln>
        </p:spPr>
      </p:pic>
    </p:spTree>
    <p:extLst>
      <p:ext uri="{BB962C8B-B14F-4D97-AF65-F5344CB8AC3E}">
        <p14:creationId xmlns:p14="http://schemas.microsoft.com/office/powerpoint/2010/main" xmlns="" val="243386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lnSpcReduction="10000"/>
          </a:bodyPr>
          <a:lstStyle/>
          <a:p>
            <a:pPr marL="0" indent="0">
              <a:buNone/>
            </a:pPr>
            <a:r>
              <a:rPr lang="ro-RO" sz="1200" dirty="0"/>
              <a:t>Programul integrat de gestionare a </a:t>
            </a:r>
            <a:r>
              <a:rPr lang="ro-RO" sz="1200" dirty="0" err="1"/>
              <a:t>calităţii</a:t>
            </a:r>
            <a:r>
              <a:rPr lang="ro-RO" sz="1200" dirty="0"/>
              <a:t> aerului pentru aglomerarea Baia Mare a fost întocmit în anul 2009, în conformitate cu prevederile Hotărârii de Guvern nr. 543/2004 privind elaborarea </a:t>
            </a:r>
            <a:r>
              <a:rPr lang="ro-RO" sz="1200" dirty="0" err="1"/>
              <a:t>şi</a:t>
            </a:r>
            <a:r>
              <a:rPr lang="ro-RO" sz="1200" dirty="0"/>
              <a:t> punerea în aplicare a planurilor </a:t>
            </a:r>
            <a:r>
              <a:rPr lang="ro-RO" sz="1200" dirty="0" err="1"/>
              <a:t>şi</a:t>
            </a:r>
            <a:r>
              <a:rPr lang="ro-RO" sz="1200" dirty="0"/>
              <a:t> programelor de gestionare a </a:t>
            </a:r>
            <a:r>
              <a:rPr lang="ro-RO" sz="1200" dirty="0" err="1"/>
              <a:t>calităţii</a:t>
            </a:r>
            <a:r>
              <a:rPr lang="ro-RO" sz="1200" dirty="0"/>
              <a:t> aerului (abrogat prin Legea nr. 104/2011 privind calitatea aerului înconjurător) </a:t>
            </a:r>
            <a:r>
              <a:rPr lang="ro-RO" sz="1200" dirty="0" err="1"/>
              <a:t>şi</a:t>
            </a:r>
            <a:r>
              <a:rPr lang="ro-RO" sz="1200" dirty="0"/>
              <a:t> ale Ordinului ministrului mediului nr. 35/2007 privind aprobarea Metodologiei de elaborare </a:t>
            </a:r>
            <a:r>
              <a:rPr lang="ro-RO" sz="1200" dirty="0" err="1"/>
              <a:t>şi</a:t>
            </a:r>
            <a:r>
              <a:rPr lang="ro-RO" sz="1200" dirty="0"/>
              <a:t> punere în aplicare a planurilor </a:t>
            </a:r>
            <a:r>
              <a:rPr lang="ro-RO" sz="1200" dirty="0" err="1"/>
              <a:t>şi</a:t>
            </a:r>
            <a:r>
              <a:rPr lang="ro-RO" sz="1200" dirty="0"/>
              <a:t> programelor de gestionare a </a:t>
            </a:r>
            <a:r>
              <a:rPr lang="ro-RO" sz="1200" dirty="0" err="1"/>
              <a:t>calităţii</a:t>
            </a:r>
            <a:r>
              <a:rPr lang="ro-RO" sz="1200" dirty="0"/>
              <a:t> aerului (abrogat și </a:t>
            </a:r>
            <a:r>
              <a:rPr lang="ro-RO" sz="1200" dirty="0">
                <a:latin typeface="Times New Roman" panose="02020603050405020304" pitchFamily="18" charset="0"/>
                <a:cs typeface="Times New Roman" panose="02020603050405020304" pitchFamily="18" charset="0"/>
              </a:rPr>
              <a:t>înlocuit cu HOTĂRÂRE nr. 257 din 15 aprilie 2015)</a:t>
            </a:r>
          </a:p>
          <a:p>
            <a:pPr marL="0" indent="0">
              <a:buNone/>
            </a:pPr>
            <a:r>
              <a:rPr lang="ro-RO" sz="1200" dirty="0"/>
              <a:t>Programele de gestionare a calității aerului </a:t>
            </a:r>
            <a:r>
              <a:rPr lang="ro-RO" sz="1200" dirty="0" err="1"/>
              <a:t>şi</a:t>
            </a:r>
            <a:r>
              <a:rPr lang="ro-RO" sz="1200" dirty="0"/>
              <a:t> programele integrate pentru gestionarea calității aerului, întocmite în conformitate cu prevederile Ordinului ministrului mediului </a:t>
            </a:r>
            <a:r>
              <a:rPr lang="ro-RO" sz="1200" dirty="0" err="1"/>
              <a:t>şi</a:t>
            </a:r>
            <a:r>
              <a:rPr lang="ro-RO" sz="1200" dirty="0"/>
              <a:t> gospodării apelor nr. 35/2007 rămân în vigoare pe toată perioada de valabilitate a acestora.</a:t>
            </a:r>
            <a:endParaRPr lang="en-US" sz="1200" dirty="0"/>
          </a:p>
          <a:p>
            <a:pPr marL="0" indent="0">
              <a:buNone/>
            </a:pPr>
            <a:r>
              <a:rPr lang="ro-RO" sz="1200" dirty="0"/>
              <a:t>Programul integrat de gestionare a calității aerului pentru aglomerarea Baia Mare a fost aprobat prin Hotărârea Consiliului Județean Maramureș nr. 74 din 28 mai 201 0. Perioada de implementare pentru Programul integrat de gestionare a </a:t>
            </a:r>
            <a:r>
              <a:rPr lang="ro-RO" sz="1200" dirty="0" err="1"/>
              <a:t>calităţii</a:t>
            </a:r>
            <a:r>
              <a:rPr lang="ro-RO" sz="1200" dirty="0"/>
              <a:t> aerului pentru aglomerarea Baia Mare este 2010-2015.Programul a fost elaborat în perioada trimestrului IV 2009 </a:t>
            </a:r>
            <a:r>
              <a:rPr lang="ro-RO" sz="1200" dirty="0" err="1"/>
              <a:t>şi</a:t>
            </a:r>
            <a:r>
              <a:rPr lang="ro-RO" sz="1200" dirty="0"/>
              <a:t> a trimestrului I 2010 de către Comisia Tehnică numită prin Ordinul  Prefectului Județului Maramureș nr. 184/09.11.2009, pentru următorii indicatori:</a:t>
            </a:r>
            <a:endParaRPr lang="en-US" sz="1200" dirty="0"/>
          </a:p>
          <a:p>
            <a:pPr marL="0" indent="0">
              <a:lnSpc>
                <a:spcPct val="110000"/>
              </a:lnSpc>
              <a:buNone/>
            </a:pPr>
            <a:r>
              <a:rPr lang="ro-RO" sz="1200" dirty="0"/>
              <a:t>PM 10  (pulberi  în  suspensie  cu  diametrul  aerodinamic  mai  mic  de  10 microni) - </a:t>
            </a:r>
            <a:r>
              <a:rPr lang="ro-RO" sz="1200" dirty="0" err="1"/>
              <a:t>depăşirea</a:t>
            </a:r>
            <a:r>
              <a:rPr lang="ro-RO" sz="1200" dirty="0"/>
              <a:t> valorii limită zilnică </a:t>
            </a:r>
            <a:r>
              <a:rPr lang="ro-RO" sz="1200" dirty="0" err="1"/>
              <a:t>şi</a:t>
            </a:r>
            <a:r>
              <a:rPr lang="ro-RO" sz="1200" dirty="0"/>
              <a:t> anuală;</a:t>
            </a:r>
          </a:p>
          <a:p>
            <a:pPr marL="0" indent="0">
              <a:lnSpc>
                <a:spcPct val="110000"/>
              </a:lnSpc>
              <a:buNone/>
            </a:pPr>
            <a:r>
              <a:rPr lang="ro-RO" sz="1200" dirty="0"/>
              <a:t>S02 (dioxid de sulf) -depășirea valorii limită orară </a:t>
            </a:r>
            <a:r>
              <a:rPr lang="ro-RO" sz="1200" dirty="0" err="1"/>
              <a:t>şi</a:t>
            </a:r>
            <a:r>
              <a:rPr lang="ro-RO" sz="1200" dirty="0"/>
              <a:t> zilnică; </a:t>
            </a:r>
          </a:p>
          <a:p>
            <a:pPr marL="0" indent="0">
              <a:lnSpc>
                <a:spcPct val="110000"/>
              </a:lnSpc>
              <a:buNone/>
            </a:pPr>
            <a:r>
              <a:rPr lang="ro-RO" sz="1200" dirty="0"/>
              <a:t>Pb (plumb) din PM 10 - depășirea valorii limită anuală.</a:t>
            </a:r>
            <a:endParaRPr lang="en-US" sz="1200" dirty="0"/>
          </a:p>
          <a:p>
            <a:pPr marL="0" indent="0">
              <a:buNone/>
            </a:pPr>
            <a:r>
              <a:rPr lang="ro-RO" sz="1200" dirty="0"/>
              <a:t>Conform:</a:t>
            </a:r>
            <a:r>
              <a:rPr lang="en-US" sz="1200" dirty="0"/>
              <a:t>RAPORT PRIVIND STADIUL REALIZĂRII MĂSURILOR DIN PROGRAMUL INTEGRAT DE GESTIONARE A CALITĂTII AERULUI PENTR U AGLOMERAREA BAIA MARE LA INDICATORII S02, PM10 ŞI </a:t>
            </a:r>
            <a:r>
              <a:rPr lang="en-US" sz="1200" dirty="0" err="1"/>
              <a:t>Pb</a:t>
            </a:r>
            <a:r>
              <a:rPr lang="ro-RO" sz="1200" dirty="0"/>
              <a:t>,</a:t>
            </a:r>
            <a:r>
              <a:rPr lang="en-US" sz="1200" dirty="0"/>
              <a:t> </a:t>
            </a:r>
            <a:r>
              <a:rPr lang="en-US" sz="1200" dirty="0" err="1"/>
              <a:t>Anul</a:t>
            </a:r>
            <a:r>
              <a:rPr lang="en-US" sz="1200" dirty="0"/>
              <a:t> 2014</a:t>
            </a:r>
            <a:r>
              <a:rPr lang="ro-RO" sz="1200" dirty="0"/>
              <a:t> realizat de către AGENŢIA PENTRU PROTECŢIA MEDIULUI MARAMUREŞ în luna Februarie 2015:</a:t>
            </a:r>
            <a:endParaRPr lang="en-US" sz="1200" dirty="0"/>
          </a:p>
          <a:p>
            <a:pPr marL="0" indent="0">
              <a:buNone/>
            </a:pPr>
            <a:r>
              <a:rPr lang="ro-RO" sz="1200" dirty="0"/>
              <a:t>”Valorile medii orare și zilnice la indicatorul S0</a:t>
            </a:r>
            <a:r>
              <a:rPr lang="ro-RO" sz="1200" baseline="-25000" dirty="0"/>
              <a:t>2</a:t>
            </a:r>
            <a:r>
              <a:rPr lang="ro-RO" sz="1200" dirty="0"/>
              <a:t> înregistrate în stațiile automate funcționale au fost pe tot parcursul anului 2014, ca și în anul 2013, mult mai mici fată de anii anteriori (până în anul 2011 inclusiv) și comparabile cu toate situațiile anterioare anului 2012, din perioadele în care SC </a:t>
            </a:r>
            <a:r>
              <a:rPr lang="ro-RO" sz="1200" dirty="0" err="1"/>
              <a:t>Romplumb</a:t>
            </a:r>
            <a:r>
              <a:rPr lang="ro-RO" sz="1200" dirty="0"/>
              <a:t> SA Baia Mare nu a </a:t>
            </a:r>
            <a:r>
              <a:rPr lang="ro-RO" sz="1200" dirty="0" err="1"/>
              <a:t>funcționat.Valorile</a:t>
            </a:r>
            <a:r>
              <a:rPr lang="ro-RO" sz="1200" dirty="0"/>
              <a:t> medii orare și zilnice înregistrate la ora actuală pentru acest indicator pot fi considerate valori de fond pentru activitățile </a:t>
            </a:r>
            <a:r>
              <a:rPr lang="ro-RO" sz="1200" dirty="0" err="1"/>
              <a:t>socio</a:t>
            </a:r>
            <a:r>
              <a:rPr lang="ro-RO" sz="1200" dirty="0"/>
              <a:t>-economice desfășurate în mediul urban și suburban în aglomerarea Baia </a:t>
            </a:r>
            <a:r>
              <a:rPr lang="ro-RO" sz="1200" dirty="0" err="1"/>
              <a:t>Mare.In</a:t>
            </a:r>
            <a:r>
              <a:rPr lang="ro-RO" sz="1200" dirty="0"/>
              <a:t> concluzie. anul 2014 este al treilea an consecutiv în care nu s-au mai înregistrat depășiri ale VL (orară și zilnică) la indicatorul S0</a:t>
            </a:r>
            <a:r>
              <a:rPr lang="ro-RO" sz="1200" baseline="-25000" dirty="0"/>
              <a:t>2</a:t>
            </a:r>
            <a:r>
              <a:rPr lang="ro-RO" sz="1200" dirty="0"/>
              <a:t>.”</a:t>
            </a:r>
          </a:p>
          <a:p>
            <a:pPr marL="0" indent="0">
              <a:buNone/>
            </a:pPr>
            <a:r>
              <a:rPr lang="ro-RO" sz="1200" dirty="0" err="1"/>
              <a:t>Incepând</a:t>
            </a:r>
            <a:r>
              <a:rPr lang="ro-RO" sz="1200" dirty="0"/>
              <a:t> cu anul 2012, nu s-au înregistrat mai mult de 35 de </a:t>
            </a:r>
            <a:r>
              <a:rPr lang="ro-RO" sz="1200" dirty="0" err="1"/>
              <a:t>depăşiri</a:t>
            </a:r>
            <a:r>
              <a:rPr lang="ro-RO" sz="1200" dirty="0"/>
              <a:t> la indicatorul PM10 într-un an calendaristic în fiecare </a:t>
            </a:r>
            <a:r>
              <a:rPr lang="ro-RO" sz="1200" dirty="0" err="1"/>
              <a:t>staţie</a:t>
            </a:r>
            <a:r>
              <a:rPr lang="ro-RO" sz="1200" dirty="0"/>
              <a:t> automată, astfel aglomerarea Baia Mare a </a:t>
            </a:r>
            <a:r>
              <a:rPr lang="ro-RO" sz="1200" dirty="0" err="1"/>
              <a:t>ieşit</a:t>
            </a:r>
            <a:r>
              <a:rPr lang="ro-RO" sz="1200" dirty="0"/>
              <a:t> de sub </a:t>
            </a:r>
            <a:r>
              <a:rPr lang="ro-RO" sz="1200" dirty="0" err="1"/>
              <a:t>incidenţa</a:t>
            </a:r>
            <a:r>
              <a:rPr lang="ro-RO" sz="1200" dirty="0"/>
              <a:t> legislativă de a întocmi program de gestionare a calității aerului.</a:t>
            </a:r>
            <a:endParaRPr lang="en-US" sz="12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27033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41" y="235732"/>
            <a:ext cx="8543925" cy="463009"/>
          </a:xfrm>
        </p:spPr>
        <p:txBody>
          <a:bodyPr>
            <a:normAutofit/>
          </a:bodyPr>
          <a:lstStyle/>
          <a:p>
            <a:pPr algn="ctr"/>
            <a:r>
              <a:rPr lang="ro-RO"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0039" y="854015"/>
            <a:ext cx="8543925" cy="5111178"/>
          </a:xfrm>
        </p:spPr>
        <p:txBody>
          <a:bodyPr>
            <a:normAutofit fontScale="25000" lnSpcReduction="20000"/>
          </a:bodyPr>
          <a:lstStyle/>
          <a:p>
            <a:pPr marL="0" indent="0">
              <a:buNone/>
            </a:pPr>
            <a:endParaRPr lang="ro-RO" sz="1200" dirty="0"/>
          </a:p>
          <a:p>
            <a:pPr marL="0" indent="0">
              <a:buNone/>
            </a:pPr>
            <a:endParaRPr lang="ro-RO" sz="1200" dirty="0"/>
          </a:p>
          <a:p>
            <a:pPr marL="0" indent="0">
              <a:buNone/>
            </a:pPr>
            <a:r>
              <a:rPr lang="ro-RO" sz="4800" dirty="0">
                <a:cs typeface="Times New Roman" panose="02020603050405020304" pitchFamily="18" charset="0"/>
              </a:rPr>
              <a:t>Din analiza situației actuale se poate ușor observa că este nevoie de actualizarea programului de monitorizare a aerului, deoarece acesta a fost conceput când în județ unitățile </a:t>
            </a:r>
            <a:r>
              <a:rPr lang="ro-RO" sz="4800" dirty="0" err="1">
                <a:cs typeface="Times New Roman" panose="02020603050405020304" pitchFamily="18" charset="0"/>
              </a:rPr>
              <a:t>chimico</a:t>
            </a:r>
            <a:r>
              <a:rPr lang="ro-RO" sz="4800" dirty="0">
                <a:cs typeface="Times New Roman" panose="02020603050405020304" pitchFamily="18" charset="0"/>
              </a:rPr>
              <a:t> -metalurgice erau în funcție.</a:t>
            </a:r>
          </a:p>
          <a:p>
            <a:pPr marL="0" indent="0">
              <a:buNone/>
            </a:pPr>
            <a:r>
              <a:rPr lang="ro-RO" sz="4800" dirty="0">
                <a:cs typeface="Times New Roman" panose="02020603050405020304" pitchFamily="18" charset="0"/>
              </a:rPr>
              <a:t>Ținând cont de declinul industriei miniere din județ, inclusiv sistarea activității </a:t>
            </a:r>
            <a:r>
              <a:rPr lang="ro-RO" sz="4800" dirty="0" err="1">
                <a:cs typeface="Times New Roman" panose="02020603050405020304" pitchFamily="18" charset="0"/>
              </a:rPr>
              <a:t>Romplumb</a:t>
            </a:r>
            <a:r>
              <a:rPr lang="ro-RO" sz="4800" dirty="0">
                <a:cs typeface="Times New Roman" panose="02020603050405020304" pitchFamily="18" charset="0"/>
              </a:rPr>
              <a:t> poluarea aerului se datorează prezenței altor tipuri de poluanți proveniți din: emisiile autovehiculelor aflate în trafic, lucrările de construcții, arderile de combustibili în vederea încălzirii și preparării apei calde, activitățile </a:t>
            </a:r>
            <a:r>
              <a:rPr lang="ro-RO" sz="4800" dirty="0" err="1">
                <a:cs typeface="Times New Roman" panose="02020603050405020304" pitchFamily="18" charset="0"/>
              </a:rPr>
              <a:t>agro</a:t>
            </a:r>
            <a:r>
              <a:rPr lang="ro-RO" sz="4800" dirty="0">
                <a:cs typeface="Times New Roman" panose="02020603050405020304" pitchFamily="18" charset="0"/>
              </a:rPr>
              <a:t> – zootehnice și punctual datorită unor surse de la obiective industriale sau unități de prestări de servicii. </a:t>
            </a:r>
          </a:p>
          <a:p>
            <a:pPr marL="0" indent="0">
              <a:buNone/>
            </a:pP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Cele 11 categorii principale de surse sunt (conform clasificării SNAP -nomenclatura standard pentru poluarea aerului, dezvoltat ca parte a proiectului CORINAIR pentru a distinge sursele de emisie din diferite sectoare, sub-sectoare și activități) după cum urmează:</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 01 – ARDERE ÎN INDUSTRIILE ENERGETICE ŞI PRELUCRĂTOARE (surse staționare) Nu sunt în județul Maramureș</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 02 – INSTALAŢII DE ARDERE NON-INDUSTRIALE (surse staționare) sunt cele aferente zonelor rezidențiale și activităților de prestări de servicii.</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03 – ARDERE ÎN INDUSTRIA PRELUCRĂTOARE (surse staționare) slabă amploare în județul Maramureș.</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 04 – PROCESE DE PRODUCŢIE (surse staționare) slabă amploare în județul Maramureș.</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 05 – EXTRACŢIA ŞI DISTRIBUŢIA COMBUSTIBILILOR FOSILI ŞI A CELOR GEOTERMALI câteva exploatări de importanță redusă în județul Maramureș</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 06 – UTILIZAREA SOLVENŢILOR ŞI A ALTOR PRODUSE slabă amploare în județul Maramureș </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 07 - TRANSPORT RUTIER </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Conform raportului de mediu aferent Master Planului din transporturi, mijloacele de transport utilizate sunt învechite (58% din totalul vehiculelor înmatriculate în România au o vechime mai mare de 10 ani http://www.drpciv.ro/info-portal/displayStatistics.do), tipul de carburant folosit (aproximativ 94% dintre vehicule înmatriculate utilizează combustibili fosili, de tip motorină și benzină), creșterea traficului rutier care conduce uneori la congestiile de trafic, lipsa unei infrastructuri adecvate conduc la creșterea cantității de poluanți emiși în atmosferă.</a:t>
            </a:r>
            <a:endParaRPr lang="en-US" sz="4800" dirty="0">
              <a:cs typeface="Times New Roman" panose="02020603050405020304" pitchFamily="18" charset="0"/>
            </a:endParaRPr>
          </a:p>
          <a:p>
            <a:pPr marL="0" indent="0">
              <a:buNone/>
            </a:pPr>
            <a:r>
              <a:rPr lang="ro-RO" sz="4800" dirty="0">
                <a:cs typeface="Times New Roman" panose="02020603050405020304" pitchFamily="18" charset="0"/>
              </a:rPr>
              <a:t> </a:t>
            </a:r>
            <a:endParaRPr lang="en-US" sz="4800" dirty="0">
              <a:cs typeface="Times New Roman" panose="02020603050405020304" pitchFamily="18" charset="0"/>
            </a:endParaRPr>
          </a:p>
          <a:p>
            <a:pPr marL="0" indent="0">
              <a:buNone/>
            </a:pPr>
            <a:endParaRPr lang="en-US" sz="1100" dirty="0"/>
          </a:p>
          <a:p>
            <a:pPr marL="0" indent="0">
              <a:buNone/>
            </a:pPr>
            <a:endParaRPr lang="ro-RO" sz="1200" dirty="0"/>
          </a:p>
        </p:txBody>
      </p:sp>
      <p:sp>
        <p:nvSpPr>
          <p:cNvPr id="4" name="Footer Placeholder 3"/>
          <p:cNvSpPr>
            <a:spLocks noGrp="1"/>
          </p:cNvSpPr>
          <p:nvPr>
            <p:ph type="ftr" sz="quarter" idx="11"/>
          </p:nvPr>
        </p:nvSpPr>
        <p:spPr>
          <a:xfrm>
            <a:off x="300039" y="5965194"/>
            <a:ext cx="8543924" cy="756284"/>
          </a:xfrm>
        </p:spPr>
        <p:txBody>
          <a:bodyPr/>
          <a:lstStyle/>
          <a:p>
            <a:endParaRPr lang="en-US" dirty="0"/>
          </a:p>
        </p:txBody>
      </p:sp>
    </p:spTree>
    <p:extLst>
      <p:ext uri="{BB962C8B-B14F-4D97-AF65-F5344CB8AC3E}">
        <p14:creationId xmlns:p14="http://schemas.microsoft.com/office/powerpoint/2010/main" xmlns="" val="3961982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2520</TotalTime>
  <Words>4432</Words>
  <Application>Microsoft Office PowerPoint</Application>
  <PresentationFormat>On-screen Show (4:3)</PresentationFormat>
  <Paragraphs>636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Slide 35</vt:lpstr>
      <vt:lpstr>  </vt:lpstr>
      <vt:lpstr>  </vt:lpstr>
      <vt:lpstr>  </vt:lpstr>
      <vt:lpstr>  </vt:lpstr>
    </vt:vector>
  </TitlesOfParts>
  <Company>EVALPRO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Pascu</dc:creator>
  <cp:lastModifiedBy>User</cp:lastModifiedBy>
  <cp:revision>73</cp:revision>
  <dcterms:created xsi:type="dcterms:W3CDTF">2015-09-09T04:45:37Z</dcterms:created>
  <dcterms:modified xsi:type="dcterms:W3CDTF">2016-06-01T20:03:38Z</dcterms:modified>
</cp:coreProperties>
</file>